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72" r:id="rId11"/>
    <p:sldId id="473" r:id="rId12"/>
    <p:sldId id="474" r:id="rId13"/>
    <p:sldId id="358" r:id="rId14"/>
    <p:sldId id="468" r:id="rId15"/>
    <p:sldId id="469" r:id="rId16"/>
    <p:sldId id="475" r:id="rId17"/>
    <p:sldId id="482" r:id="rId18"/>
    <p:sldId id="483" r:id="rId19"/>
    <p:sldId id="484" r:id="rId20"/>
    <p:sldId id="452" r:id="rId21"/>
    <p:sldId id="477" r:id="rId22"/>
    <p:sldId id="478" r:id="rId23"/>
    <p:sldId id="479" r:id="rId24"/>
    <p:sldId id="480" r:id="rId25"/>
    <p:sldId id="467" r:id="rId26"/>
    <p:sldId id="463" r:id="rId27"/>
    <p:sldId id="464" r:id="rId28"/>
    <p:sldId id="465" r:id="rId29"/>
    <p:sldId id="466" r:id="rId30"/>
    <p:sldId id="493" r:id="rId31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87" userDrawn="1">
          <p15:clr>
            <a:srgbClr val="A4A3A4"/>
          </p15:clr>
        </p15:guide>
        <p15:guide id="2" pos="2190" userDrawn="1">
          <p15:clr>
            <a:srgbClr val="A4A3A4"/>
          </p15:clr>
        </p15:guide>
        <p15:guide id="3" orient="horz" pos="3140" userDrawn="1">
          <p15:clr>
            <a:srgbClr val="A4A3A4"/>
          </p15:clr>
        </p15:guide>
        <p15:guide id="4" pos="2144" userDrawn="1">
          <p15:clr>
            <a:srgbClr val="A4A3A4"/>
          </p15:clr>
        </p15:guide>
        <p15:guide id="5" orient="horz" pos="3164" userDrawn="1">
          <p15:clr>
            <a:srgbClr val="A4A3A4"/>
          </p15:clr>
        </p15:guide>
        <p15:guide id="6" orient="horz" pos="3118" userDrawn="1">
          <p15:clr>
            <a:srgbClr val="A4A3A4"/>
          </p15:clr>
        </p15:guide>
        <p15:guide id="7" pos="2181" userDrawn="1">
          <p15:clr>
            <a:srgbClr val="A4A3A4"/>
          </p15:clr>
        </p15:guide>
        <p15:guide id="8" pos="2133" userDrawn="1">
          <p15:clr>
            <a:srgbClr val="A4A3A4"/>
          </p15:clr>
        </p15:guide>
        <p15:guide id="9" orient="horz" pos="3193" userDrawn="1">
          <p15:clr>
            <a:srgbClr val="A4A3A4"/>
          </p15:clr>
        </p15:guide>
        <p15:guide id="10" orient="horz" pos="3146" userDrawn="1">
          <p15:clr>
            <a:srgbClr val="A4A3A4"/>
          </p15:clr>
        </p15:guide>
        <p15:guide id="11" orient="horz" pos="3170" userDrawn="1">
          <p15:clr>
            <a:srgbClr val="A4A3A4"/>
          </p15:clr>
        </p15:guide>
        <p15:guide id="12" orient="horz" pos="3124" userDrawn="1">
          <p15:clr>
            <a:srgbClr val="A4A3A4"/>
          </p15:clr>
        </p15:guide>
        <p15:guide id="13" pos="2209" userDrawn="1">
          <p15:clr>
            <a:srgbClr val="A4A3A4"/>
          </p15:clr>
        </p15:guide>
        <p15:guide id="14" pos="2163" userDrawn="1">
          <p15:clr>
            <a:srgbClr val="A4A3A4"/>
          </p15:clr>
        </p15:guide>
        <p15:guide id="15" pos="2200" userDrawn="1">
          <p15:clr>
            <a:srgbClr val="A4A3A4"/>
          </p15:clr>
        </p15:guide>
        <p15:guide id="16" pos="2153" userDrawn="1">
          <p15:clr>
            <a:srgbClr val="A4A3A4"/>
          </p15:clr>
        </p15:guide>
        <p15:guide id="17" orient="horz" pos="3192" userDrawn="1">
          <p15:clr>
            <a:srgbClr val="A4A3A4"/>
          </p15:clr>
        </p15:guide>
        <p15:guide id="18" orient="horz" pos="3145" userDrawn="1">
          <p15:clr>
            <a:srgbClr val="A4A3A4"/>
          </p15:clr>
        </p15:guide>
        <p15:guide id="19" orient="horz" pos="3169" userDrawn="1">
          <p15:clr>
            <a:srgbClr val="A4A3A4"/>
          </p15:clr>
        </p15:guide>
        <p15:guide id="20" orient="horz" pos="3122" userDrawn="1">
          <p15:clr>
            <a:srgbClr val="A4A3A4"/>
          </p15:clr>
        </p15:guide>
        <p15:guide id="21" orient="horz" pos="3198" userDrawn="1">
          <p15:clr>
            <a:srgbClr val="A4A3A4"/>
          </p15:clr>
        </p15:guide>
        <p15:guide id="22" orient="horz" pos="3151" userDrawn="1">
          <p15:clr>
            <a:srgbClr val="A4A3A4"/>
          </p15:clr>
        </p15:guide>
        <p15:guide id="23" orient="horz" pos="3175" userDrawn="1">
          <p15:clr>
            <a:srgbClr val="A4A3A4"/>
          </p15:clr>
        </p15:guide>
        <p15:guide id="24" orient="horz" pos="3128" userDrawn="1">
          <p15:clr>
            <a:srgbClr val="A4A3A4"/>
          </p15:clr>
        </p15:guide>
        <p15:guide id="25" pos="2178" userDrawn="1">
          <p15:clr>
            <a:srgbClr val="A4A3A4"/>
          </p15:clr>
        </p15:guide>
        <p15:guide id="26" pos="2132" userDrawn="1">
          <p15:clr>
            <a:srgbClr val="A4A3A4"/>
          </p15:clr>
        </p15:guide>
        <p15:guide id="27" pos="2169" userDrawn="1">
          <p15:clr>
            <a:srgbClr val="A4A3A4"/>
          </p15:clr>
        </p15:guide>
        <p15:guide id="28" pos="2122" userDrawn="1">
          <p15:clr>
            <a:srgbClr val="A4A3A4"/>
          </p15:clr>
        </p15:guide>
        <p15:guide id="29" pos="2197" userDrawn="1">
          <p15:clr>
            <a:srgbClr val="A4A3A4"/>
          </p15:clr>
        </p15:guide>
        <p15:guide id="30" pos="2151" userDrawn="1">
          <p15:clr>
            <a:srgbClr val="A4A3A4"/>
          </p15:clr>
        </p15:guide>
        <p15:guide id="31" pos="2188" userDrawn="1">
          <p15:clr>
            <a:srgbClr val="A4A3A4"/>
          </p15:clr>
        </p15:guide>
        <p15:guide id="3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BC6"/>
    <a:srgbClr val="79C1D5"/>
    <a:srgbClr val="33DEF5"/>
    <a:srgbClr val="66FF99"/>
    <a:srgbClr val="99FFCC"/>
    <a:srgbClr val="99FF99"/>
    <a:srgbClr val="FFCCFF"/>
    <a:srgbClr val="BCFC9C"/>
    <a:srgbClr val="000000"/>
    <a:srgbClr val="588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7" autoAdjust="0"/>
    <p:restoredTop sz="93452" autoAdjust="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87"/>
        <p:guide orient="horz" pos="3140"/>
        <p:guide orient="horz" pos="3164"/>
        <p:guide orient="horz" pos="3118"/>
        <p:guide orient="horz" pos="3193"/>
        <p:guide orient="horz" pos="3146"/>
        <p:guide orient="horz" pos="3170"/>
        <p:guide orient="horz" pos="3124"/>
        <p:guide orient="horz" pos="3192"/>
        <p:guide orient="horz" pos="3145"/>
        <p:guide orient="horz" pos="3169"/>
        <p:guide orient="horz" pos="3122"/>
        <p:guide orient="horz" pos="3198"/>
        <p:guide orient="horz" pos="3151"/>
        <p:guide orient="horz" pos="3175"/>
        <p:guide orient="horz" pos="3128"/>
        <p:guide pos="2190"/>
        <p:guide pos="2144"/>
        <p:guide pos="2181"/>
        <p:guide pos="2133"/>
        <p:guide pos="2209"/>
        <p:guide pos="2163"/>
        <p:guide pos="2200"/>
        <p:guide pos="2153"/>
        <p:guide pos="2178"/>
        <p:guide pos="2132"/>
        <p:guide pos="2169"/>
        <p:guide pos="2122"/>
        <p:guide pos="2197"/>
        <p:guide pos="2151"/>
        <p:guide pos="218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77781164810889"/>
          <c:y val="0.3994935974287222"/>
          <c:w val="0.80385914420895388"/>
          <c:h val="0.37360903498407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1.1477145330959554E-7"/>
                  <c:y val="0.207478532385296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</c:v>
                </c:pt>
                <c:pt idx="1">
                  <c:v>оценка 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5794.8</c:v>
                </c:pt>
                <c:pt idx="1">
                  <c:v>5826.1</c:v>
                </c:pt>
                <c:pt idx="2">
                  <c:v>6479.2</c:v>
                </c:pt>
                <c:pt idx="3">
                  <c:v>6953.7</c:v>
                </c:pt>
                <c:pt idx="4">
                  <c:v>7327.1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AA-4127-A489-39CFE5036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5"/>
        <c:axId val="105594240"/>
        <c:axId val="20030592"/>
      </c:barChart>
      <c:catAx>
        <c:axId val="10559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500" b="1">
                <a:solidFill>
                  <a:srgbClr val="C00000"/>
                </a:solidFill>
              </a:defRPr>
            </a:pPr>
            <a:endParaRPr lang="ru-RU"/>
          </a:p>
        </c:txPr>
        <c:crossAx val="20030592"/>
        <c:crosses val="autoZero"/>
        <c:auto val="1"/>
        <c:lblAlgn val="ctr"/>
        <c:lblOffset val="0"/>
        <c:noMultiLvlLbl val="0"/>
      </c:catAx>
      <c:valAx>
        <c:axId val="20030592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55942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vert="horz"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38873502770309093"/>
          <c:w val="0.23005245588936576"/>
          <c:h val="0.4827908506197723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67333810984166"/>
          <c:y val="0.16033077936252715"/>
          <c:w val="0.83754288526434151"/>
          <c:h val="0.6279339743214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88095238095238E-3"/>
                  <c:y val="-2.2051021432850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215-435B-B1F1-A7FE455AD0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35025231195381E-3"/>
                  <c:y val="-9.79969664815743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15-435B-B1F1-A7FE455AD0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06683539558646E-3"/>
                  <c:y val="-6.39041289155434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215-435B-B1F1-A7FE455AD0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906400019880832"/>
                  <c:y val="-0.107679054618521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15-435B-B1F1-A7FE455AD0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7322764575865848"/>
                  <c:y val="-6.40419571618592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215-435B-B1F1-A7FE455AD0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476204897464739E-3"/>
                  <c:y val="-0.346805298108668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15-435B-B1F1-A7FE455AD04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815955697845494E-7"/>
                  <c:y val="-0.145129447260868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215-435B-B1F1-A7FE455AD0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37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1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</c:v>
                </c:pt>
                <c:pt idx="1">
                  <c:v>2023 г. (оценка)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7.4</c:v>
                </c:pt>
                <c:pt idx="1">
                  <c:v>5.7</c:v>
                </c:pt>
                <c:pt idx="2">
                  <c:v>7.1</c:v>
                </c:pt>
                <c:pt idx="3">
                  <c:v>7.1</c:v>
                </c:pt>
                <c:pt idx="4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215-435B-B1F1-A7FE455AD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404416"/>
        <c:axId val="33405952"/>
      </c:barChart>
      <c:catAx>
        <c:axId val="334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05952"/>
        <c:crosses val="autoZero"/>
        <c:auto val="1"/>
        <c:lblAlgn val="ctr"/>
        <c:lblOffset val="100"/>
        <c:noMultiLvlLbl val="0"/>
      </c:catAx>
      <c:valAx>
        <c:axId val="3340595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33404416"/>
        <c:crosses val="autoZero"/>
        <c:crossBetween val="between"/>
      </c:valAx>
      <c:spPr>
        <a:noFill/>
        <a:ln w="25637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17" b="1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55689638008669"/>
          <c:y val="2.755771388149315E-2"/>
          <c:w val="0.83754288526434151"/>
          <c:h val="0.83075673048323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1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</c:v>
                </c:pt>
                <c:pt idx="1">
                  <c:v>2023 г. (оценка)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12.9</c:v>
                </c:pt>
                <c:pt idx="1">
                  <c:v>12.4</c:v>
                </c:pt>
                <c:pt idx="2">
                  <c:v>13.6</c:v>
                </c:pt>
                <c:pt idx="3">
                  <c:v>13.9</c:v>
                </c:pt>
                <c:pt idx="4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123-4BCD-843D-5ED0779EE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326976"/>
        <c:axId val="33329536"/>
      </c:barChart>
      <c:catAx>
        <c:axId val="333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29536"/>
        <c:crosses val="autoZero"/>
        <c:auto val="1"/>
        <c:lblAlgn val="ctr"/>
        <c:lblOffset val="100"/>
        <c:noMultiLvlLbl val="0"/>
      </c:catAx>
      <c:valAx>
        <c:axId val="333295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3326976"/>
        <c:crosses val="autoZero"/>
        <c:crossBetween val="between"/>
      </c:valAx>
      <c:spPr>
        <a:noFill/>
        <a:ln w="25637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17" b="1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86201677143344E-2"/>
          <c:y val="0.18739245439415342"/>
          <c:w val="0.9308137983228566"/>
          <c:h val="0.670921838077817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88095238095238E-3"/>
                  <c:y val="-2.2051021432850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491226370884003E-3"/>
                  <c:y val="-3.18458677533520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7B-407F-B99F-43C266DF32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318841900898373E-3"/>
                  <c:y val="-1.98116093921896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B7B-407F-B99F-43C266DF32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906400019880832"/>
                  <c:y val="-0.107679054618521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B7B-407F-B99F-43C266DF32D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322764575865848"/>
                  <c:y val="-6.40419571618592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B7B-407F-B99F-43C266DF32D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476204897464739E-3"/>
                  <c:y val="-0.346805298108668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B7B-407F-B99F-43C266DF32D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815955697845494E-7"/>
                  <c:y val="-0.145129447260868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B7B-407F-B99F-43C266DF32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37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1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27.2</c:v>
                </c:pt>
                <c:pt idx="1">
                  <c:v>27.4</c:v>
                </c:pt>
                <c:pt idx="2">
                  <c:v>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7B-407F-B99F-43C266DF3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97776768"/>
        <c:axId val="97778304"/>
      </c:barChart>
      <c:catAx>
        <c:axId val="977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78304"/>
        <c:crosses val="autoZero"/>
        <c:auto val="1"/>
        <c:lblAlgn val="ctr"/>
        <c:lblOffset val="100"/>
        <c:noMultiLvlLbl val="0"/>
      </c:catAx>
      <c:valAx>
        <c:axId val="977783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7776768"/>
        <c:crosses val="autoZero"/>
        <c:crossBetween val="between"/>
      </c:valAx>
      <c:spPr>
        <a:noFill/>
        <a:ln w="25637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17" b="1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00000000000001"/>
          <c:y val="0.203125"/>
          <c:w val="0.45"/>
          <c:h val="0.675000000000000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8.7499999999999994E-2"/>
                  <c:y val="-0.2250002460629921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sz="1601" b="1" dirty="0" smtClean="0"/>
                      <a:t>740,3</a:t>
                    </a:r>
                    <a:endParaRPr lang="ru-RU" sz="1601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24983595800525E-2"/>
                  <c:y val="0.139210383858267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
</a:t>
                    </a:r>
                    <a:r>
                      <a:rPr lang="ru-RU" sz="1601" b="1" dirty="0" smtClean="0"/>
                      <a:t>207,8</a:t>
                    </a:r>
                    <a:endParaRPr lang="ru-RU" sz="1601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416830708661418E-2"/>
                  <c:y val="0.1571112204724409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Физкультура
</a:t>
                    </a:r>
                    <a:r>
                      <a:rPr lang="ru-RU" sz="1601" b="1" dirty="0" smtClean="0"/>
                      <a:t>92,4</a:t>
                    </a:r>
                    <a:endParaRPr lang="ru-RU" sz="1601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958366141732284"/>
                  <c:y val="0.106249261811023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sz="1600" b="1" dirty="0" smtClean="0"/>
                      <a:t>18,4</a:t>
                    </a:r>
                    <a:endParaRPr lang="ru-RU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0789616141732284"/>
                  <c:y val="-3.749999999999999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/>
                      <a:t>Здравоохра-нение</a:t>
                    </a:r>
                    <a:r>
                      <a:rPr lang="ru-RU" sz="1200" dirty="0"/>
                      <a:t>
</a:t>
                    </a:r>
                    <a:r>
                      <a:rPr lang="ru-RU" sz="1601" b="1" dirty="0" smtClean="0"/>
                      <a:t>1,4</a:t>
                    </a:r>
                    <a:endParaRPr lang="ru-RU" sz="1601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541683070866142"/>
                  <c:y val="-7.499999999999999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Другие расходы
</a:t>
                    </a:r>
                    <a:r>
                      <a:rPr lang="ru-RU" sz="1600" b="1" dirty="0" smtClean="0"/>
                      <a:t>596,5</a:t>
                    </a:r>
                    <a:endParaRPr lang="ru-RU" sz="20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Физкультура</c:v>
                </c:pt>
                <c:pt idx="3">
                  <c:v>Социальная политика</c:v>
                </c:pt>
                <c:pt idx="4">
                  <c:v>Здравоохра-
нение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707.2</c:v>
                </c:pt>
                <c:pt idx="1">
                  <c:v>120.8</c:v>
                </c:pt>
                <c:pt idx="2">
                  <c:v>170.1</c:v>
                </c:pt>
                <c:pt idx="3">
                  <c:v>21.6</c:v>
                </c:pt>
                <c:pt idx="4">
                  <c:v>0.8</c:v>
                </c:pt>
                <c:pt idx="5">
                  <c:v>694.3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6768851987519"/>
          <c:y val="4.2414486073419674E-2"/>
          <c:w val="0.37594872943608904"/>
          <c:h val="0.737992221893003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7CBFF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rgbClr val="C00000"/>
                        </a:solidFill>
                        <a:latin typeface="Century Gothic" pitchFamily="34" charset="0"/>
                      </a:rPr>
                      <a:t>3,9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rgbClr val="C00000"/>
                        </a:solidFill>
                        <a:latin typeface="Century Gothic" pitchFamily="34" charset="0"/>
                      </a:rPr>
                      <a:t>3,3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rgbClr val="C00000"/>
                        </a:solidFill>
                        <a:latin typeface="Century Gothic" pitchFamily="34" charset="0"/>
                      </a:rPr>
                      <a:t>3,5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rgbClr val="C00000"/>
                        </a:solidFill>
                        <a:latin typeface="Century Gothic" pitchFamily="34" charset="0"/>
                      </a:rPr>
                      <a:t>2,6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rgbClr val="C00000"/>
                        </a:solidFill>
                        <a:latin typeface="Century Gothic" pitchFamily="34" charset="0"/>
                      </a:rPr>
                      <a:t>3,5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rgbClr val="C00000"/>
                        </a:solidFill>
                        <a:latin typeface="Century Gothic" pitchFamily="34" charset="0"/>
                      </a:rPr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rgbClr val="C00000"/>
                        </a:solidFill>
                        <a:latin typeface="Century Gothic" pitchFamily="34" charset="0"/>
                      </a:rPr>
                      <a:t>11,9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C00000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ТУ Юровское</c:v>
                </c:pt>
                <c:pt idx="1">
                  <c:v>ТУ Комьянское</c:v>
                </c:pt>
                <c:pt idx="2">
                  <c:v>ТУ Перцевское</c:v>
                </c:pt>
                <c:pt idx="3">
                  <c:v>ТУ Сидоровское</c:v>
                </c:pt>
                <c:pt idx="4">
                  <c:v>ТУ Ростиловское</c:v>
                </c:pt>
                <c:pt idx="5">
                  <c:v>ТУ Вохтожское</c:v>
                </c:pt>
                <c:pt idx="6">
                  <c:v>ТУ Грязовецкое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2.2999999999999998</c:v>
                </c:pt>
                <c:pt idx="1">
                  <c:v>2.9</c:v>
                </c:pt>
                <c:pt idx="2">
                  <c:v>3</c:v>
                </c:pt>
                <c:pt idx="3">
                  <c:v>3</c:v>
                </c:pt>
                <c:pt idx="4">
                  <c:v>3.4</c:v>
                </c:pt>
                <c:pt idx="5">
                  <c:v>5.6</c:v>
                </c:pt>
                <c:pt idx="6">
                  <c:v>10.3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9025664"/>
        <c:axId val="99055872"/>
      </c:barChart>
      <c:catAx>
        <c:axId val="99025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050" b="1">
                <a:latin typeface="Century Gothic" pitchFamily="34" charset="0"/>
              </a:defRPr>
            </a:pPr>
            <a:endParaRPr lang="ru-RU"/>
          </a:p>
        </c:txPr>
        <c:crossAx val="99055872"/>
        <c:crosses val="autoZero"/>
        <c:auto val="1"/>
        <c:lblAlgn val="r"/>
        <c:lblOffset val="10"/>
        <c:noMultiLvlLbl val="0"/>
      </c:catAx>
      <c:valAx>
        <c:axId val="99055872"/>
        <c:scaling>
          <c:orientation val="minMax"/>
          <c:max val="11"/>
          <c:min val="0"/>
        </c:scaling>
        <c:delete val="1"/>
        <c:axPos val="b"/>
        <c:numFmt formatCode="0.0" sourceLinked="1"/>
        <c:majorTickMark val="none"/>
        <c:minorTickMark val="none"/>
        <c:tickLblPos val="nextTo"/>
        <c:crossAx val="9902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880154630979274E-2"/>
          <c:w val="0.98222357548995387"/>
          <c:h val="0.723900673995410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Патент</c:v>
                </c:pt>
              </c:strCache>
            </c:strRef>
          </c:tx>
          <c:spPr>
            <a:solidFill>
              <a:srgbClr val="3BAB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</c:v>
                </c:pt>
                <c:pt idx="1">
                  <c:v>1.7</c:v>
                </c:pt>
                <c:pt idx="2">
                  <c:v>1.8</c:v>
                </c:pt>
                <c:pt idx="3" formatCode="0.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E2-49E1-A937-4762793D6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3046400"/>
        <c:axId val="23048192"/>
      </c:barChart>
      <c:catAx>
        <c:axId val="230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  <c:crossAx val="23048192"/>
        <c:crosses val="autoZero"/>
        <c:auto val="1"/>
        <c:lblAlgn val="ctr"/>
        <c:lblOffset val="0"/>
        <c:noMultiLvlLbl val="0"/>
      </c:catAx>
      <c:valAx>
        <c:axId val="2304819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3046400"/>
        <c:crosses val="autoZero"/>
        <c:crossBetween val="between"/>
      </c:valAx>
      <c:spPr>
        <a:noFill/>
        <a:ln w="25289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557797703944936"/>
          <c:h val="0.77530167950140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47,1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22-48F9-9476-AE30C8C503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89">
                <a:noFill/>
              </a:ln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2023</c:v>
                </c:pt>
                <c:pt idx="2">
                  <c:v>2024</c:v>
                </c:pt>
                <c:pt idx="4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47.1</c:v>
                </c:pt>
                <c:pt idx="2" formatCode="0.0">
                  <c:v>49</c:v>
                </c:pt>
                <c:pt idx="4" formatCode="0.0">
                  <c:v>54.1</c:v>
                </c:pt>
                <c:pt idx="6" formatCode="0.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22-48F9-9476-AE30C8C50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119360"/>
        <c:axId val="23120896"/>
      </c:barChart>
      <c:catAx>
        <c:axId val="231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  <c:crossAx val="23120896"/>
        <c:crosses val="autoZero"/>
        <c:auto val="1"/>
        <c:lblAlgn val="ctr"/>
        <c:lblOffset val="100"/>
        <c:noMultiLvlLbl val="0"/>
      </c:catAx>
      <c:valAx>
        <c:axId val="2312089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3119360"/>
        <c:crosses val="autoZero"/>
        <c:crossBetween val="between"/>
      </c:valAx>
      <c:spPr>
        <a:noFill/>
        <a:ln w="25289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40496617171039E-2"/>
          <c:y val="3.7105301165490039E-2"/>
          <c:w val="0.908346246430625"/>
          <c:h val="0.78062116935712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304301413867519E-3"/>
                  <c:y val="0.25363096151847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AB7-4116-8752-92807A214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858605303341342E-3"/>
                  <c:y val="0.267266393361567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409,0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B7-4116-8752-92807A214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152150706933872E-3"/>
                  <c:y val="0.274603188057201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432,1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AB7-4116-8752-92807A214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349521844638597E-3"/>
                  <c:y val="0.26399873431354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398,8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AB7-4116-8752-92807A214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817705201720874E-3"/>
                  <c:y val="0.236609479791178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411,7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Первоначально 2023</c:v>
                </c:pt>
                <c:pt idx="1">
                  <c:v>Оценка 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362.7</c:v>
                </c:pt>
                <c:pt idx="1">
                  <c:v>409</c:v>
                </c:pt>
                <c:pt idx="2">
                  <c:v>432.1</c:v>
                </c:pt>
                <c:pt idx="3">
                  <c:v>398.8</c:v>
                </c:pt>
                <c:pt idx="4">
                  <c:v>411.7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B7-4116-8752-92807A214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37"/>
        <c:axId val="23091456"/>
        <c:axId val="23457792"/>
      </c:barChart>
      <c:catAx>
        <c:axId val="23091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457792"/>
        <c:crosses val="autoZero"/>
        <c:auto val="1"/>
        <c:lblAlgn val="ctr"/>
        <c:lblOffset val="100"/>
        <c:noMultiLvlLbl val="0"/>
      </c:catAx>
      <c:valAx>
        <c:axId val="23457792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txPr>
          <a:bodyPr rot="-60000000" vert="horz"/>
          <a:lstStyle/>
          <a:p>
            <a:pPr>
              <a:defRPr/>
            </a:pPr>
            <a:endParaRPr lang="ru-RU"/>
          </a:p>
        </c:txPr>
        <c:crossAx val="2309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0880154630979274E-2"/>
          <c:w val="0.98222357548995387"/>
          <c:h val="0.72390067399541036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1474688"/>
        <c:axId val="21595264"/>
      </c:barChart>
      <c:catAx>
        <c:axId val="214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  <c:crossAx val="21595264"/>
        <c:crosses val="autoZero"/>
        <c:auto val="1"/>
        <c:lblAlgn val="ctr"/>
        <c:lblOffset val="0"/>
        <c:noMultiLvlLbl val="0"/>
      </c:catAx>
      <c:valAx>
        <c:axId val="2159526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74688"/>
        <c:crosses val="autoZero"/>
        <c:crossBetween val="between"/>
      </c:valAx>
      <c:spPr>
        <a:noFill/>
        <a:ln w="25289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2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557797703944936"/>
          <c:h val="0.77530167950140971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520768"/>
        <c:axId val="21522304"/>
      </c:barChart>
      <c:catAx>
        <c:axId val="2152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  <c:crossAx val="21522304"/>
        <c:crosses val="autoZero"/>
        <c:auto val="1"/>
        <c:lblAlgn val="ctr"/>
        <c:lblOffset val="100"/>
        <c:noMultiLvlLbl val="0"/>
      </c:catAx>
      <c:valAx>
        <c:axId val="2152230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520768"/>
        <c:crosses val="autoZero"/>
        <c:crossBetween val="between"/>
      </c:valAx>
      <c:spPr>
        <a:noFill/>
        <a:ln w="25289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2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56017482066655"/>
          <c:y val="6.6650559576379068E-2"/>
          <c:w val="0.75171762904636918"/>
          <c:h val="0.766309551924769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 м-в 2022г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26-425C-8141-81FA44087A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26-425C-8141-81FA44087AE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2">
                  <c:v>Прочие</c:v>
                </c:pt>
                <c:pt idx="3">
                  <c:v>Обеспечение эл.эн.,газом</c:v>
                </c:pt>
                <c:pt idx="4">
                  <c:v>Торговля</c:v>
                </c:pt>
                <c:pt idx="5">
                  <c:v>Обрабат.производство</c:v>
                </c:pt>
                <c:pt idx="6">
                  <c:v>Строительство</c:v>
                </c:pt>
                <c:pt idx="7">
                  <c:v>Бюджетная сфера</c:v>
                </c:pt>
                <c:pt idx="8">
                  <c:v>Сельское,лесное хоз-во</c:v>
                </c:pt>
                <c:pt idx="9">
                  <c:v>Транспорт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2">
                  <c:v>30.5</c:v>
                </c:pt>
                <c:pt idx="3">
                  <c:v>14.4</c:v>
                </c:pt>
                <c:pt idx="4">
                  <c:v>21.9</c:v>
                </c:pt>
                <c:pt idx="5">
                  <c:v>44.1</c:v>
                </c:pt>
                <c:pt idx="6">
                  <c:v>42.5</c:v>
                </c:pt>
                <c:pt idx="7">
                  <c:v>62.1</c:v>
                </c:pt>
                <c:pt idx="8">
                  <c:v>65.2</c:v>
                </c:pt>
                <c:pt idx="9">
                  <c:v>84.7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026-425C-8141-81FA44087A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м-в 2023г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026-425C-8141-81FA44087A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026-425C-8141-81FA44087AE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6270148818149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026-425C-8141-81FA44087A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2">
                  <c:v>Прочие</c:v>
                </c:pt>
                <c:pt idx="3">
                  <c:v>Обеспечение эл.эн.,газом</c:v>
                </c:pt>
                <c:pt idx="4">
                  <c:v>Торговля</c:v>
                </c:pt>
                <c:pt idx="5">
                  <c:v>Обрабат.производство</c:v>
                </c:pt>
                <c:pt idx="6">
                  <c:v>Строительство</c:v>
                </c:pt>
                <c:pt idx="7">
                  <c:v>Бюджетная сфера</c:v>
                </c:pt>
                <c:pt idx="8">
                  <c:v>Сельское,лесное хоз-во</c:v>
                </c:pt>
                <c:pt idx="9">
                  <c:v>Транспорт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2">
                  <c:v>20.3</c:v>
                </c:pt>
                <c:pt idx="3">
                  <c:v>15.3</c:v>
                </c:pt>
                <c:pt idx="4">
                  <c:v>24.1</c:v>
                </c:pt>
                <c:pt idx="5">
                  <c:v>22.1</c:v>
                </c:pt>
                <c:pt idx="6" formatCode="0.0">
                  <c:v>32</c:v>
                </c:pt>
                <c:pt idx="7">
                  <c:v>69.2</c:v>
                </c:pt>
                <c:pt idx="8">
                  <c:v>62.9</c:v>
                </c:pt>
                <c:pt idx="9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B026-425C-8141-81FA44087AE5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10 м-в 2023г2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2">
                  <c:v>Прочие</c:v>
                </c:pt>
                <c:pt idx="3">
                  <c:v>Обеспечение эл.эн.,газом</c:v>
                </c:pt>
                <c:pt idx="4">
                  <c:v>Торговля</c:v>
                </c:pt>
                <c:pt idx="5">
                  <c:v>Обрабат.производство</c:v>
                </c:pt>
                <c:pt idx="6">
                  <c:v>Строительство</c:v>
                </c:pt>
                <c:pt idx="7">
                  <c:v>Бюджетная сфера</c:v>
                </c:pt>
                <c:pt idx="8">
                  <c:v>Сельское,лесное хоз-во</c:v>
                </c:pt>
                <c:pt idx="9">
                  <c:v>Транспорт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B026-425C-8141-81FA44087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23301504"/>
        <c:axId val="23320448"/>
      </c:barChart>
      <c:catAx>
        <c:axId val="2330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23320448"/>
        <c:crosses val="autoZero"/>
        <c:auto val="1"/>
        <c:lblAlgn val="ctr"/>
        <c:lblOffset val="100"/>
        <c:noMultiLvlLbl val="0"/>
      </c:catAx>
      <c:valAx>
        <c:axId val="233204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3301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935586716490236E-2"/>
          <c:y val="0.77147017131965256"/>
          <c:w val="0.18609572095058258"/>
          <c:h val="8.246658780267261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2019956081918"/>
          <c:y val="0"/>
          <c:w val="0.83754288526434151"/>
          <c:h val="0.832815039383035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8095238095238E-3"/>
                  <c:y val="-2.2051021432850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343-48E8-9FC2-B597C5C87A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266076115485016E-3"/>
                  <c:y val="-6.4915195281283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43-48E8-9FC2-B597C5C87A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06683539558646E-3"/>
                  <c:y val="-6.39041289155434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343-48E8-9FC2-B597C5C87A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3433633295838E-4"/>
                  <c:y val="-0.140748227292911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43-48E8-9FC2-B597C5C87A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996322575062733E-3"/>
                  <c:y val="-0.323084548137855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343-48E8-9FC2-B597C5C87A1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476204897464739E-3"/>
                  <c:y val="-0.346805298108668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343-48E8-9FC2-B597C5C87A1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815955697845494E-7"/>
                  <c:y val="-0.145129447260868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343-48E8-9FC2-B597C5C87A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37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(оценка)</c:v>
                </c:pt>
                <c:pt idx="1">
                  <c:v>2024 г. </c:v>
                </c:pt>
                <c:pt idx="2">
                  <c:v>2025 г.</c:v>
                </c:pt>
                <c:pt idx="3">
                  <c:v>2026 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30.6</c:v>
                </c:pt>
                <c:pt idx="1">
                  <c:v>35</c:v>
                </c:pt>
                <c:pt idx="2">
                  <c:v>35.9</c:v>
                </c:pt>
                <c:pt idx="3">
                  <c:v>37.6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43-48E8-9FC2-B597C5C87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32529792"/>
        <c:axId val="32535680"/>
      </c:barChart>
      <c:catAx>
        <c:axId val="325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 sz="1700">
                <a:solidFill>
                  <a:srgbClr val="C00000"/>
                </a:solidFill>
              </a:defRPr>
            </a:pPr>
            <a:endParaRPr lang="ru-RU"/>
          </a:p>
        </c:txPr>
        <c:crossAx val="32535680"/>
        <c:crosses val="autoZero"/>
        <c:auto val="1"/>
        <c:lblAlgn val="ctr"/>
        <c:lblOffset val="100"/>
        <c:noMultiLvlLbl val="0"/>
      </c:catAx>
      <c:valAx>
        <c:axId val="325356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2529792"/>
        <c:crosses val="autoZero"/>
        <c:crossBetween val="between"/>
      </c:valAx>
      <c:spPr>
        <a:noFill/>
        <a:ln w="25637">
          <a:noFill/>
        </a:ln>
      </c:spPr>
    </c:plotArea>
    <c:plotVisOnly val="1"/>
    <c:dispBlanksAs val="gap"/>
    <c:showDLblsOverMax val="0"/>
  </c:chart>
  <c:txPr>
    <a:bodyPr/>
    <a:lstStyle/>
    <a:p>
      <a:pPr>
        <a:defRPr sz="1817" b="1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3103501320363"/>
          <c:y val="1.6534628328895889E-2"/>
          <c:w val="0.83754288526434151"/>
          <c:h val="0.83075673048323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8095238095238E-3"/>
                  <c:y val="-2.2051021432850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343-48E8-9FC2-B597C5C87A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266076115485016E-3"/>
                  <c:y val="-6.4915195281283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43-48E8-9FC2-B597C5C87A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06683539558646E-3"/>
                  <c:y val="-6.39041289155434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343-48E8-9FC2-B597C5C87A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906390742908897"/>
                  <c:y val="-6.6342483796281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43-48E8-9FC2-B597C5C87A1D}"/>
                </c:ext>
                <c:ext xmlns:c15="http://schemas.microsoft.com/office/drawing/2012/chart" uri="{CE6537A1-D6FC-4f65-9D91-7224C49458BB}">
                  <c15:layout>
                    <c:manualLayout>
                      <c:w val="7.8972849170604972E-2"/>
                      <c:h val="0.1442921898834981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7322764575865848"/>
                  <c:y val="-6.40419571618592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343-48E8-9FC2-B597C5C87A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476204897464739E-3"/>
                  <c:y val="-0.346805298108668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343-48E8-9FC2-B597C5C87A1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815955697845494E-7"/>
                  <c:y val="-0.145129447260868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343-48E8-9FC2-B597C5C87A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37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</c:v>
                </c:pt>
                <c:pt idx="1">
                  <c:v>2023 г. (оценка)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</c:v>
                </c:pt>
                <c:pt idx="1">
                  <c:v>6.8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43-48E8-9FC2-B597C5C87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32347648"/>
        <c:axId val="32349184"/>
      </c:barChart>
      <c:catAx>
        <c:axId val="323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32349184"/>
        <c:crosses val="autoZero"/>
        <c:auto val="1"/>
        <c:lblAlgn val="ctr"/>
        <c:lblOffset val="100"/>
        <c:noMultiLvlLbl val="0"/>
      </c:catAx>
      <c:valAx>
        <c:axId val="323491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2347648"/>
        <c:crosses val="autoZero"/>
        <c:crossBetween val="between"/>
      </c:valAx>
      <c:spPr>
        <a:noFill/>
        <a:ln w="25637">
          <a:noFill/>
        </a:ln>
      </c:spPr>
    </c:plotArea>
    <c:plotVisOnly val="1"/>
    <c:dispBlanksAs val="gap"/>
    <c:showDLblsOverMax val="0"/>
  </c:chart>
  <c:txPr>
    <a:bodyPr/>
    <a:lstStyle/>
    <a:p>
      <a:pPr>
        <a:defRPr sz="1817" b="1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0.31802</cdr:x>
      <cdr:y>0.655</cdr:y>
    </cdr:from>
    <cdr:to>
      <cdr:x>0.3814</cdr:x>
      <cdr:y>0.7068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770897" y="820257"/>
          <a:ext cx="552190" cy="6486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0.31802</cdr:x>
      <cdr:y>0.38353</cdr:y>
    </cdr:from>
    <cdr:to>
      <cdr:x>0.40977</cdr:x>
      <cdr:y>0.60472</cdr:y>
    </cdr:to>
    <cdr:sp macro="" textlink="">
      <cdr:nvSpPr>
        <cdr:cNvPr id="4" name="Text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0897" y="480298"/>
          <a:ext cx="79941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altLang="ru-RU" sz="1200" b="1" dirty="0" smtClean="0">
              <a:solidFill>
                <a:srgbClr val="FF0000"/>
              </a:solidFill>
            </a:rPr>
            <a:t>+0,5%</a:t>
          </a:r>
          <a:endParaRPr lang="ru-RU" altLang="ru-RU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0.48556</cdr:x>
      <cdr:y>0.655</cdr:y>
    </cdr:from>
    <cdr:to>
      <cdr:x>0.54732</cdr:x>
      <cdr:y>0.7125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4230679" y="820257"/>
          <a:ext cx="538076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0.6486</cdr:x>
      <cdr:y>0.655</cdr:y>
    </cdr:from>
    <cdr:to>
      <cdr:x>0.70746</cdr:x>
      <cdr:y>0.73028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5651217" y="820257"/>
          <a:ext cx="512845" cy="9427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0.80562</cdr:x>
      <cdr:y>0.655</cdr:y>
    </cdr:from>
    <cdr:to>
      <cdr:x>0.86448</cdr:x>
      <cdr:y>0.73028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7019369" y="820257"/>
          <a:ext cx="512845" cy="9427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0.79339</cdr:x>
      <cdr:y>0.41239</cdr:y>
    </cdr:from>
    <cdr:to>
      <cdr:x>0.88084</cdr:x>
      <cdr:y>0.63358</cdr:y>
    </cdr:to>
    <cdr:sp macro="" textlink="">
      <cdr:nvSpPr>
        <cdr:cNvPr id="11" name="Text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12782" y="516438"/>
          <a:ext cx="761949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altLang="ru-RU" sz="1200" b="1" dirty="0" smtClean="0">
              <a:solidFill>
                <a:srgbClr val="FF0000"/>
              </a:solidFill>
            </a:rPr>
            <a:t>+5,4%</a:t>
          </a:r>
          <a:endParaRPr lang="ru-RU" altLang="ru-RU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0.64033</cdr:x>
      <cdr:y>0.39021</cdr:y>
    </cdr:from>
    <cdr:to>
      <cdr:x>0.71471</cdr:x>
      <cdr:y>0.6114</cdr:y>
    </cdr:to>
    <cdr:sp macro="" textlink="">
      <cdr:nvSpPr>
        <cdr:cNvPr id="13" name="Text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79209" y="488657"/>
          <a:ext cx="64807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altLang="ru-RU" sz="1200" b="1" dirty="0" smtClean="0">
              <a:solidFill>
                <a:srgbClr val="FF0000"/>
              </a:solidFill>
            </a:rPr>
            <a:t>+7,3%</a:t>
          </a:r>
          <a:endParaRPr lang="ru-RU" altLang="ru-RU" sz="12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0.2764</cdr:x>
      <cdr:y>0.12338</cdr:y>
    </cdr:from>
    <cdr:to>
      <cdr:x>0.41486</cdr:x>
      <cdr:y>0.48377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25367" y="3130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0.49168</cdr:x>
      <cdr:y>0.35201</cdr:y>
    </cdr:from>
    <cdr:to>
      <cdr:x>0.53251</cdr:x>
      <cdr:y>0.48619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2224545" y="694049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0.2764</cdr:x>
      <cdr:y>0.12338</cdr:y>
    </cdr:from>
    <cdr:to>
      <cdr:x>0.41486</cdr:x>
      <cdr:y>0.48377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25367" y="3130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0.49168</cdr:x>
      <cdr:y>0.35201</cdr:y>
    </cdr:from>
    <cdr:to>
      <cdr:x>0.53251</cdr:x>
      <cdr:y>0.48619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2224545" y="694049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0.63007</cdr:x>
      <cdr:y>0.8088</cdr:y>
    </cdr:from>
    <cdr:to>
      <cdr:x>0.82932</cdr:x>
      <cdr:y>0.97527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86104" y="1224136"/>
          <a:ext cx="817787" cy="251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0.49168</cdr:x>
      <cdr:y>0.35201</cdr:y>
    </cdr:from>
    <cdr:to>
      <cdr:x>0.53251</cdr:x>
      <cdr:y>0.48619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2224545" y="694049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0.2764</cdr:x>
      <cdr:y>0.12338</cdr:y>
    </cdr:from>
    <cdr:to>
      <cdr:x>0.41486</cdr:x>
      <cdr:y>0.48377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25367" y="3130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0.49168</cdr:x>
      <cdr:y>0.35201</cdr:y>
    </cdr:from>
    <cdr:to>
      <cdr:x>0.53251</cdr:x>
      <cdr:y>0.48619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2224545" y="694049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0.42647</cdr:x>
      <cdr:y>0.49777</cdr:y>
    </cdr:from>
    <cdr:to>
      <cdr:x>0.53876</cdr:x>
      <cdr:y>0.54217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3899673" y="2975028"/>
          <a:ext cx="1026780" cy="2653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</a:rPr>
            <a:t>+ 10,0%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0.73625</cdr:x>
      <cdr:y>0.22647</cdr:y>
    </cdr:from>
    <cdr:to>
      <cdr:x>0.86582</cdr:x>
      <cdr:y>0.26663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6732240" y="1353524"/>
          <a:ext cx="1184788" cy="24004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</a:rPr>
            <a:t>- 3,5 %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0.7484</cdr:x>
      <cdr:y>0.28984</cdr:y>
    </cdr:from>
    <cdr:to>
      <cdr:x>0.88778</cdr:x>
      <cdr:y>0.33435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6843369" y="1732276"/>
          <a:ext cx="1274490" cy="26601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</a:rPr>
            <a:t>+ 11,4%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0.4292</cdr:y>
    </cdr:from>
    <cdr:to>
      <cdr:x>0.60283</cdr:x>
      <cdr:y>0.46837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4571999" y="2565158"/>
          <a:ext cx="940278" cy="23414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</a:rPr>
            <a:t>- 49,9%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0.53937</cdr:x>
      <cdr:y>0.36423</cdr:y>
    </cdr:from>
    <cdr:to>
      <cdr:x>0.65598</cdr:x>
      <cdr:y>0.4065</cdr:y>
    </cdr:to>
    <cdr:sp macro="" textlink="">
      <cdr:nvSpPr>
        <cdr:cNvPr id="17" name="Овал 16"/>
        <cdr:cNvSpPr/>
      </cdr:nvSpPr>
      <cdr:spPr>
        <a:xfrm xmlns:a="http://schemas.openxmlformats.org/drawingml/2006/main">
          <a:off x="4932040" y="2176896"/>
          <a:ext cx="1066282" cy="25263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</a:rPr>
            <a:t>- 24,7%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0.35825</cdr:x>
      <cdr:y>0.56627</cdr:y>
    </cdr:from>
    <cdr:to>
      <cdr:x>0.48425</cdr:x>
      <cdr:y>0.60747</cdr:y>
    </cdr:to>
    <cdr:sp macro="" textlink="">
      <cdr:nvSpPr>
        <cdr:cNvPr id="18" name="Овал 17"/>
        <cdr:cNvSpPr/>
      </cdr:nvSpPr>
      <cdr:spPr>
        <a:xfrm xmlns:a="http://schemas.openxmlformats.org/drawingml/2006/main">
          <a:off x="3275856" y="3384376"/>
          <a:ext cx="1152144" cy="24627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</a:rPr>
            <a:t>+ 6,3%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0.4397</cdr:x>
      <cdr:y>0.63833</cdr:y>
    </cdr:from>
    <cdr:to>
      <cdr:x>0.5603</cdr:x>
      <cdr:y>0.68408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4020615" y="3815080"/>
          <a:ext cx="1102767" cy="2734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</a:rPr>
            <a:t>- 33,4%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0.85286</cdr:x>
      <cdr:y>0.1487</cdr:y>
    </cdr:from>
    <cdr:to>
      <cdr:x>0.99606</cdr:x>
      <cdr:y>0.19127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7798579" y="888740"/>
          <a:ext cx="1309421" cy="25442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</a:rPr>
            <a:t>+ 12,0%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0.17906</cdr:x>
      <cdr:y>3.98432E-7</cdr:y>
    </cdr:from>
    <cdr:to>
      <cdr:x>0.85668</cdr:x>
      <cdr:y>0.13657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974447" y="1"/>
          <a:ext cx="3687575" cy="342777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headEnd w="lg" len="lg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0.31521</cdr:x>
      <cdr:y>0.67103</cdr:y>
    </cdr:from>
    <cdr:to>
      <cdr:x>0.42236</cdr:x>
      <cdr:y>0.78693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21309" y="1546229"/>
          <a:ext cx="449154" cy="26706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050" b="1" dirty="0" smtClean="0">
              <a:solidFill>
                <a:srgbClr val="0086EA"/>
              </a:solidFill>
            </a:rPr>
            <a:t>-1,7</a:t>
          </a:r>
          <a:endParaRPr lang="ru-RU" sz="1050" b="1" dirty="0">
            <a:solidFill>
              <a:srgbClr val="0086EA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0.38034</cdr:x>
      <cdr:y>0.00573</cdr:y>
    </cdr:from>
    <cdr:to>
      <cdr:x>0.86953</cdr:x>
      <cdr:y>0.36763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944672" y="11656"/>
          <a:ext cx="2501251" cy="736753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588824"/>
          </a:solidFill>
          <a:headEnd w="lg" len="lg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0.21494</cdr:x>
      <cdr:y>0.72479</cdr:y>
    </cdr:from>
    <cdr:to>
      <cdr:x>0.34669</cdr:x>
      <cdr:y>0.88104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099000" y="1475513"/>
          <a:ext cx="673641" cy="31809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400" b="1" dirty="0" smtClean="0">
              <a:solidFill>
                <a:srgbClr val="FF0000"/>
              </a:solidFill>
            </a:rPr>
            <a:t>-3,9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346" cy="496253"/>
          </a:xfrm>
          <a:prstGeom prst="rect">
            <a:avLst/>
          </a:prstGeom>
        </p:spPr>
        <p:txBody>
          <a:bodyPr vert="horz" lIns="91202" tIns="45597" rIns="91202" bIns="4559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6" y="3"/>
            <a:ext cx="2946345" cy="496253"/>
          </a:xfrm>
          <a:prstGeom prst="rect">
            <a:avLst/>
          </a:prstGeom>
        </p:spPr>
        <p:txBody>
          <a:bodyPr vert="horz" lIns="91202" tIns="45597" rIns="91202" bIns="4559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3D9DED-CCBF-46CB-93B2-EB489C942DE1}" type="datetimeFigureOut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391"/>
            <a:ext cx="2946346" cy="496253"/>
          </a:xfrm>
          <a:prstGeom prst="rect">
            <a:avLst/>
          </a:prstGeom>
        </p:spPr>
        <p:txBody>
          <a:bodyPr vert="horz" lIns="91202" tIns="45597" rIns="91202" bIns="4559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6" y="9430391"/>
            <a:ext cx="2946345" cy="496253"/>
          </a:xfrm>
          <a:prstGeom prst="rect">
            <a:avLst/>
          </a:prstGeom>
        </p:spPr>
        <p:txBody>
          <a:bodyPr vert="horz" wrap="square" lIns="91202" tIns="45597" rIns="91202" bIns="455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E8E113-40AD-486A-8EB4-9686C10EF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87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346" cy="496253"/>
          </a:xfrm>
          <a:prstGeom prst="rect">
            <a:avLst/>
          </a:prstGeom>
        </p:spPr>
        <p:txBody>
          <a:bodyPr vert="horz" lIns="91202" tIns="45597" rIns="91202" bIns="4559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3"/>
            <a:ext cx="2946345" cy="496253"/>
          </a:xfrm>
          <a:prstGeom prst="rect">
            <a:avLst/>
          </a:prstGeom>
        </p:spPr>
        <p:txBody>
          <a:bodyPr vert="horz" lIns="91202" tIns="45597" rIns="91202" bIns="4559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04EBF0-2C5C-40B6-B4BA-C02E816B9AC3}" type="datetimeFigureOut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2" tIns="45597" rIns="91202" bIns="4559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5196"/>
            <a:ext cx="5437822" cy="4467860"/>
          </a:xfrm>
          <a:prstGeom prst="rect">
            <a:avLst/>
          </a:prstGeom>
        </p:spPr>
        <p:txBody>
          <a:bodyPr vert="horz" lIns="91202" tIns="45597" rIns="91202" bIns="4559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391"/>
            <a:ext cx="2946346" cy="496253"/>
          </a:xfrm>
          <a:prstGeom prst="rect">
            <a:avLst/>
          </a:prstGeom>
        </p:spPr>
        <p:txBody>
          <a:bodyPr vert="horz" lIns="91202" tIns="45597" rIns="91202" bIns="4559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91"/>
            <a:ext cx="2946345" cy="496253"/>
          </a:xfrm>
          <a:prstGeom prst="rect">
            <a:avLst/>
          </a:prstGeom>
        </p:spPr>
        <p:txBody>
          <a:bodyPr vert="horz" wrap="square" lIns="91202" tIns="45597" rIns="91202" bIns="455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8894C7-04A8-43D1-93A0-1DF39E475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2132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1526" indent="-28520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0808" indent="-22816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7131" indent="-22816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3454" indent="-22816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9776" indent="-2281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6099" indent="-2281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2424" indent="-2281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8747" indent="-2281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BC4F37F-45CE-4D37-B4DC-A205FB094C32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7815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7888" y="139700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92" y="3955754"/>
            <a:ext cx="6552014" cy="5473048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1526" indent="-28520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0808" indent="-22816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7131" indent="-22816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3454" indent="-22816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9776" indent="-2281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6099" indent="-2281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2424" indent="-2281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8747" indent="-2281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E9CF0A8-ECDA-4D97-88E6-CD8FF6295261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6990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7888" y="139700"/>
            <a:ext cx="4964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93" y="3955757"/>
            <a:ext cx="6552014" cy="5473049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06082" indent="-27157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86282" indent="-21725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20794" indent="-21725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955306" indent="-21725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89819" indent="-217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824331" indent="-217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258845" indent="-217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93357" indent="-217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E9CF0A8-ECDA-4D97-88E6-CD8FF6295261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69907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00200" y="284163"/>
            <a:ext cx="3667125" cy="2749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29814" y="3164607"/>
            <a:ext cx="6409372" cy="6552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3145" algn="just">
              <a:spcBef>
                <a:spcPct val="0"/>
              </a:spcBef>
            </a:pPr>
            <a:endParaRPr lang="ru-RU" altLang="ru-RU" sz="1600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1513" indent="-285196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0787" indent="-22815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7103" indent="-22815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3417" indent="-22815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9732" indent="-228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6047" indent="-228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2362" indent="-228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8679" indent="-2281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978FA41-E2D0-4F15-A4B4-11DC00FC525C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01710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57866"/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402" indent="-27350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5501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3400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1302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1730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2159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62585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3013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C4027C8-7234-429D-87D0-BBC250E4C619}" type="slidenum">
              <a:rPr lang="ru-RU" altLang="ru-RU">
                <a:latin typeface="Calibri" pitchFamily="34" charset="0"/>
              </a:rPr>
              <a:pPr/>
              <a:t>17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69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57866"/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402" indent="-27350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5501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3400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1302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1730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2159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62585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3013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F40A1B-F103-4550-8F75-069CC216EBF6}" type="slidenum">
              <a:rPr lang="ru-RU" altLang="ru-RU">
                <a:latin typeface="Calibri" pitchFamily="34" charset="0"/>
              </a:rPr>
              <a:pPr/>
              <a:t>18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4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57866"/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402" indent="-27350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5501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3400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1302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1730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2159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62585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3013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C4027C8-7234-429D-87D0-BBC250E4C619}" type="slidenum">
              <a:rPr lang="ru-RU" altLang="ru-RU">
                <a:latin typeface="Calibri" pitchFamily="34" charset="0"/>
              </a:rPr>
              <a:pPr/>
              <a:t>19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69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57866"/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1402" indent="-27350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5501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3400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1302" indent="-21820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1730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2159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62585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3013" indent="-218204" defTabSz="8593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C4027C8-7234-429D-87D0-BBC250E4C619}" type="slidenum">
              <a:rPr lang="ru-RU" altLang="ru-RU">
                <a:latin typeface="Calibri" pitchFamily="34" charset="0"/>
              </a:rPr>
              <a:pPr/>
              <a:t>20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69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0843"/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335" indent="-29039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153" indent="-23167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8096" indent="-23167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3040" indent="-23167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0049" indent="-231678" defTabSz="9124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7059" indent="-231678" defTabSz="9124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4068" indent="-231678" defTabSz="9124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1077" indent="-231678" defTabSz="9124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8295AE-FAFB-405F-88B6-8BF87249F097}" type="slidenum">
              <a:rPr lang="ru-RU" altLang="ru-RU">
                <a:latin typeface="Calibri" pitchFamily="34" charset="0"/>
              </a:rPr>
              <a:pPr/>
              <a:t>21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67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1007"/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178" indent="-28725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91" indent="-22917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512" indent="-22917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435" indent="-22917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2509" indent="-229177" defTabSz="90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4583" indent="-229177" defTabSz="90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6656" indent="-229177" defTabSz="90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8728" indent="-229177" defTabSz="90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8295AE-FAFB-405F-88B6-8BF87249F097}" type="slidenum">
              <a:rPr lang="ru-RU" altLang="ru-RU">
                <a:latin typeface="Calibri" pitchFamily="34" charset="0"/>
              </a:rPr>
              <a:pPr/>
              <a:t>23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26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1007"/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178" indent="-28725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91" indent="-22917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512" indent="-22917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435" indent="-22917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2509" indent="-229177" defTabSz="90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4583" indent="-229177" defTabSz="90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6656" indent="-229177" defTabSz="90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8728" indent="-229177" defTabSz="90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8295AE-FAFB-405F-88B6-8BF87249F097}" type="slidenum">
              <a:rPr lang="ru-RU" altLang="ru-RU">
                <a:latin typeface="Calibri" pitchFamily="34" charset="0"/>
              </a:rPr>
              <a:pPr/>
              <a:t>24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546" indent="-2855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378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330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283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235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187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138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090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2451B63-7C8C-4D9D-B703-C77E5DF1D74C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34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5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3BF1-3507-4FAC-A513-973275C20EF2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19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5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3BF1-3507-4FAC-A513-973275C20EF2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199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5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3BF1-3507-4FAC-A513-973275C20EF2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200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5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3BF1-3507-4FAC-A513-973275C20EF2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853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5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3BF1-3507-4FAC-A513-973275C20EF2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39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158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1929" y="3668786"/>
            <a:ext cx="6613827" cy="62594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56516">
              <a:spcBef>
                <a:spcPct val="0"/>
              </a:spcBef>
            </a:pPr>
            <a:endParaRPr lang="ru-RU" altLang="ru-RU" sz="1600" dirty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1552" indent="-2852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0849" indent="-22817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7189" indent="-22817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3528" indent="-22817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9868" indent="-228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6207" indent="-228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2548" indent="-228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8887" indent="-228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F884514-4056-4F17-9D7B-DF0F3BC258F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0397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546" indent="-2855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378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330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283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235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187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138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090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641288-DD67-4BDA-A4FC-B5E7C31D7DC9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9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546" indent="-2855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378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330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283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235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187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138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090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3B216F6-F4E3-4801-9394-8B9DB04EEF23}" type="slidenum">
              <a:rPr lang="ru-RU" altLang="ru-RU" smtClean="0">
                <a:latin typeface="Calibri" pitchFamily="34" charset="0"/>
              </a:rPr>
              <a:pPr/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7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546" indent="-28559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378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330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283" indent="-228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235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187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138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090" indent="-228475" defTabSz="912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3B216F6-F4E3-4801-9394-8B9DB04EEF23}" type="slidenum">
              <a:rPr lang="ru-RU" altLang="ru-RU" smtClean="0">
                <a:latin typeface="Calibri" pitchFamily="34" charset="0"/>
              </a:rPr>
              <a:pPr/>
              <a:t>6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6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622" indent="-285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497" indent="-228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494" indent="-228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493" indent="-228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492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490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490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488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DF270EA-0B89-427A-A9E5-47BBFF830F7F}" type="slidenum">
              <a:rPr lang="ru-RU" altLang="ru-RU" smtClean="0">
                <a:latin typeface="Calibri" pitchFamily="34" charset="0"/>
              </a:rPr>
              <a:pPr/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622" indent="-285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497" indent="-228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494" indent="-228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493" indent="-228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492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490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490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488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DF270EA-0B89-427A-A9E5-47BBFF830F7F}" type="slidenum">
              <a:rPr lang="ru-RU" altLang="ru-RU" smtClean="0">
                <a:latin typeface="Calibri" pitchFamily="34" charset="0"/>
              </a:rPr>
              <a:pPr/>
              <a:t>8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0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622" indent="-285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497" indent="-228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494" indent="-228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493" indent="-228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492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490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490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488" indent="-228500" defTabSz="912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DF270EA-0B89-427A-A9E5-47BBFF830F7F}" type="slidenum">
              <a:rPr lang="ru-RU" altLang="ru-RU" smtClean="0">
                <a:latin typeface="Calibri" pitchFamily="34" charset="0"/>
              </a:rPr>
              <a:pPr/>
              <a:t>9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6898-1B56-4BAF-A0CE-E1FAF7CA79CC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5EB0-936E-496C-9BA6-B415926817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87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AF16-D932-4AB0-84E1-00847E96E43C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6798-D613-49BF-B2B8-40A807A16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90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9E69-22DF-41C6-84C7-626D6DE35BC7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F89B-64D8-46B3-BA06-81ADADD0B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32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AB42-35CB-41D6-8CD1-6DDB8E3E04F0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0D3E-B9F6-4021-97D7-BCB37CC1D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27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1732-3957-4303-AE68-5E2A0D5FD643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4A11-4645-4A37-B3B4-FA68E83BB9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10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0212-28C3-4B15-A6AB-FE37608C94F8}" type="datetime1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34C1-F7D3-4A33-97E6-C3EF1EA32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5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F355-DEE1-4DCB-B7EB-D2A272059FE7}" type="datetime1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D5BA-1491-47A4-A7B3-8B048EDC7B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8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45D1-A6E7-4E55-8866-6DFD695790EB}" type="datetime1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519F-93F7-4DFA-A02C-9174D11F4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295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18A2-210A-469E-A7B6-397E8B596604}" type="datetime1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A8A4-9A8A-4645-A407-6D24EF379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0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9D40-8C8C-45FD-B2A0-A3C89E377535}" type="datetime1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EC37-5D7B-452F-BF31-247F472E1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71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91F4-B404-41D3-A113-ED7768DF3D88}" type="datetime1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B8F6-93ED-44A6-B8C0-A9E939623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35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F0B27-ADDC-40AB-8D0D-1A2181A5E489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5816CD-9097-448C-BFE2-5815240C2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chart" Target="../charts/chart13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microsoft.com/office/2007/relationships/hdphoto" Target="../media/hdphoto2.wdp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144"/>
          <p:cNvSpPr>
            <a:spLocks noChangeArrowheads="1"/>
          </p:cNvSpPr>
          <p:nvPr/>
        </p:nvSpPr>
        <p:spPr bwMode="auto">
          <a:xfrm>
            <a:off x="886486" y="3066819"/>
            <a:ext cx="6997882" cy="252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625" tIns="29813" rIns="59625" bIns="29813" anchor="ctr">
            <a:sp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Бюджет для граждан </a:t>
            </a:r>
          </a:p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на основе проекта бюджета </a:t>
            </a:r>
            <a:r>
              <a:rPr lang="ru-RU" altLang="ru-RU" sz="3200" dirty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Грязовецкого муниципального </a:t>
            </a:r>
            <a:endParaRPr lang="ru-RU" altLang="ru-RU" sz="3200" dirty="0" smtClean="0">
              <a:solidFill>
                <a:srgbClr val="002060"/>
              </a:solidFill>
              <a:latin typeface="Century Gothic" pitchFamily="34" charset="0"/>
              <a:ea typeface="Batang" pitchFamily="18" charset="-127"/>
            </a:endParaRPr>
          </a:p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округа на 2024 </a:t>
            </a:r>
            <a:r>
              <a:rPr lang="ru-RU" altLang="ru-RU" sz="3200" dirty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год и плановый </a:t>
            </a:r>
          </a:p>
          <a:p>
            <a:pPr eaLnBrk="1" hangingPunct="1"/>
            <a:r>
              <a:rPr lang="ru-RU" altLang="ru-RU" sz="3200" dirty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период </a:t>
            </a:r>
            <a:r>
              <a:rPr lang="ru-RU" altLang="ru-RU" sz="32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2025 </a:t>
            </a:r>
            <a:r>
              <a:rPr lang="ru-RU" altLang="ru-RU" sz="3200" dirty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и </a:t>
            </a:r>
            <a:r>
              <a:rPr lang="ru-RU" altLang="ru-RU" sz="3200" dirty="0" smtClean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2026 </a:t>
            </a:r>
            <a:r>
              <a:rPr lang="ru-RU" altLang="ru-RU" sz="3200" dirty="0">
                <a:solidFill>
                  <a:srgbClr val="002060"/>
                </a:solidFill>
                <a:latin typeface="Century Gothic" pitchFamily="34" charset="0"/>
                <a:ea typeface="Batang" pitchFamily="18" charset="-127"/>
              </a:rPr>
              <a:t>годов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13362" y="5877272"/>
            <a:ext cx="65258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052302"/>
            <a:ext cx="695731" cy="88601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89856" y="2420888"/>
            <a:ext cx="448637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89856" y="2082334"/>
            <a:ext cx="5598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Century Gothic" pitchFamily="34" charset="0"/>
              </a:rPr>
              <a:t>ГРЯЗОВЕЦКИЙ  МУНИЦИПАЛЬНЫЙ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ОКРУГ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36026"/>
              </p:ext>
            </p:extLst>
          </p:nvPr>
        </p:nvGraphicFramePr>
        <p:xfrm>
          <a:off x="203117" y="689499"/>
          <a:ext cx="8819074" cy="616882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336000"/>
                <a:gridCol w="807225"/>
                <a:gridCol w="45728"/>
                <a:gridCol w="768181"/>
                <a:gridCol w="46881"/>
                <a:gridCol w="815059"/>
              </a:tblGrid>
              <a:tr h="2999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Наименование и направление расходования субсидий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2024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2025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2026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</a:tr>
              <a:tr h="35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условий для организации питания </a:t>
                      </a:r>
                      <a:endParaRPr lang="ru-RU" sz="105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       (пищеблоки)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Оснащение средствами обучения и воспитания образовательных организаций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       (приобретение наглядных пособий )</a:t>
                      </a:r>
                      <a:endParaRPr lang="ru-RU" sz="1050" b="1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1,2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Внедрение </a:t>
                      </a:r>
                      <a:r>
                        <a:rPr lang="ru-RU" sz="105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цифровой образовательной 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       (приобретение компьютерного оборудования )</a:t>
                      </a:r>
                      <a:endParaRPr lang="ru-RU" sz="1050" b="1" i="1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3,5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Организация бесплатного горячего питания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   (бесплатное питание 1-4 классов)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18,2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17,8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17,3</a:t>
                      </a: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Обеспечение питанием обучающихся с ограниченными возможностями здоровья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Приспособление зданий и помещений в муниципальных дошкольных и общеобразовательных организаций для беспрепятственного доступа детей-инвалидов      </a:t>
                      </a:r>
                      <a:endParaRPr lang="ru-RU" sz="105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3,7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Приобретение </a:t>
                      </a:r>
                      <a:r>
                        <a:rPr lang="ru-RU" sz="1050" b="1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техн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. средств обучения по профилактике детского-дорожного травматизма      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05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(приобретение велотренажера)</a:t>
                      </a:r>
                      <a:endParaRPr lang="ru-RU" sz="1050" b="1" i="1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Обеспечение </a:t>
                      </a:r>
                      <a:r>
                        <a:rPr lang="ru-RU" sz="105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жильем молодых 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семей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   (нет участников программы)</a:t>
                      </a:r>
                      <a:endParaRPr lang="ru-RU" sz="1050" b="1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Обеспечение развития и укрепление материально-технической базы учреждений культуры      </a:t>
                      </a:r>
                      <a:r>
                        <a:rPr lang="ru-RU" sz="105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50" b="1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Сидоровская</a:t>
                      </a:r>
                      <a:r>
                        <a:rPr lang="ru-RU" sz="105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сельская библиотека, СДК </a:t>
                      </a:r>
                      <a:r>
                        <a:rPr lang="ru-RU" sz="1050" b="1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Фроловской</a:t>
                      </a:r>
                      <a:r>
                        <a:rPr lang="ru-RU" sz="105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050" b="1" i="1" u="none" strike="noStrike" kern="1200" baseline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Техническое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переоснащение муниципального музея</a:t>
                      </a:r>
                      <a:endParaRPr lang="ru-RU" sz="105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Проведение работ по сохранению объектов культурного наследия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      (капитальный ремонт БУК «</a:t>
                      </a:r>
                      <a:r>
                        <a:rPr lang="ru-RU" sz="1050" b="1" i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Грязовецкий</a:t>
                      </a: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Музей)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71,7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Реализация </a:t>
                      </a:r>
                      <a:r>
                        <a:rPr lang="ru-RU" sz="105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программ формирования современной городской 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16,1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Обеспечение </a:t>
                      </a:r>
                      <a:r>
                        <a:rPr lang="ru-RU" sz="105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комплексного развития сельских 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территорий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3,0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Подготовка объектов</a:t>
                      </a:r>
                      <a:r>
                        <a:rPr lang="ru-RU" sz="105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теплоэнергетики к работе в осенне-зимний период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 (</a:t>
                      </a:r>
                      <a:r>
                        <a:rPr lang="ru-RU" sz="1050" b="1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стр</a:t>
                      </a:r>
                      <a:r>
                        <a:rPr lang="ru-RU" sz="105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-во котельной д. Сидорово; техническое перевооружение котельной г. Грязовец;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050" b="1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стр</a:t>
                      </a:r>
                      <a:r>
                        <a:rPr lang="ru-RU" sz="105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-во газопровода х. Глубокое п. Вохтога)</a:t>
                      </a:r>
                      <a:endParaRPr lang="ru-RU" sz="1050" b="1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130,2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Рекультивация земельных участков, занятых несанкционированными свалками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  (п. Таежный)</a:t>
                      </a:r>
                      <a:endParaRPr lang="ru-RU" sz="1050" b="1" i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48,5</a:t>
                      </a: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Прочие субсидии бюджетам </a:t>
                      </a:r>
                      <a:r>
                        <a:rPr lang="ru-RU" sz="105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муниципальных </a:t>
                      </a:r>
                      <a:r>
                        <a:rPr lang="ru-RU" sz="105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округов</a:t>
                      </a:r>
                      <a:endParaRPr lang="ru-RU" sz="105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39,0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29,0</a:t>
                      </a: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29,0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ИТОГО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547,7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143,3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46,6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5" descr="E:\физкультура  и спорт\ноябрь\картинки спорт\Lid5r59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70" y="2119656"/>
            <a:ext cx="6508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08" y="3009131"/>
            <a:ext cx="625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877" y="4653431"/>
            <a:ext cx="50641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5" t="-974" r="2435" b="66473"/>
          <a:stretch>
            <a:fillRect/>
          </a:stretch>
        </p:blipFill>
        <p:spPr bwMode="auto">
          <a:xfrm>
            <a:off x="9715994" y="1268760"/>
            <a:ext cx="631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СТРУКТУРА СУБСИДИЙ ИЗ БЮДЖЕТА ОБЛАСТИ НА 2024-2026 гг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млн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 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1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-14421" y="-27384"/>
            <a:ext cx="9169396" cy="612000"/>
          </a:xfrm>
          <a:prstGeom prst="halfFrame">
            <a:avLst>
              <a:gd name="adj1" fmla="val 22874"/>
              <a:gd name="adj2" fmla="val 1988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ПРОЧИЕ СУБСИДИИ ИЗ БЮДЖЕТА ОБЛАСТИ НА 2024-2026 гг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млн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 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14421" y="584616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26660"/>
              </p:ext>
            </p:extLst>
          </p:nvPr>
        </p:nvGraphicFramePr>
        <p:xfrm>
          <a:off x="280975" y="700603"/>
          <a:ext cx="8604000" cy="33883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88000"/>
                <a:gridCol w="972000"/>
                <a:gridCol w="972000"/>
                <a:gridCol w="972000"/>
              </a:tblGrid>
              <a:tr h="322716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Направления</a:t>
                      </a:r>
                      <a:r>
                        <a:rPr lang="ru-RU" sz="1200" b="1" i="0" baseline="0" dirty="0" smtClean="0"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 расходования  субсидий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2024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2026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2026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9337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Организация занятий граждан физической культурой (народный тренер)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0,9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0,6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0,6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37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Обеспечение подготовки спортивного резерва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0,2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0,2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0,2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37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Организация транспортного обслуживания населения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11,4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11,4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530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Развитие мобильной торговли (возмещение ГСМ)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0,8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0,7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0,7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26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Дорожная деятельность (проведение ремонта автомобильных дорог)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4,4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4,4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4,4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6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Проведение кадастровых работ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0,3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6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Создание условий для защиты инвалидов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0,4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26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18,4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17,3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17,3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-14421" y="4266432"/>
            <a:ext cx="9144000" cy="504056"/>
          </a:xfrm>
          <a:prstGeom prst="halfFrame">
            <a:avLst>
              <a:gd name="adj1" fmla="val 27891"/>
              <a:gd name="adj2" fmla="val 242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Субсидии территориальным управлениям округа на 2024-2026  гг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млн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 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90" y="432527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606636"/>
              </p:ext>
            </p:extLst>
          </p:nvPr>
        </p:nvGraphicFramePr>
        <p:xfrm>
          <a:off x="270000" y="4888201"/>
          <a:ext cx="8604000" cy="18775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88000"/>
                <a:gridCol w="972000"/>
                <a:gridCol w="972000"/>
                <a:gridCol w="972000"/>
              </a:tblGrid>
              <a:tr h="32658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Направления</a:t>
                      </a:r>
                      <a:r>
                        <a:rPr lang="ru-RU" sz="1200" b="1" i="0" baseline="0" dirty="0" smtClean="0"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 расходования  субсидий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2024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2025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entury Gothic" pitchFamily="34" charset="0"/>
                          <a:cs typeface="Times New Roman" pitchFamily="18" charset="0"/>
                        </a:rPr>
                        <a:t>2026</a:t>
                      </a:r>
                      <a:endParaRPr lang="ru-RU" sz="1800" b="1" i="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968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Организация уличного освещения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11,3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11,3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11,3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71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Мероприятия по предотвращению распространения сорного растения борщевик Сосновский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8,2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71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Внедрение и (или) эксплуатация аппаратно-программного комплекса "Безопасный город" 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0,4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0,4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27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20,6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11,7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11,7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47704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10764"/>
              </p:ext>
            </p:extLst>
          </p:nvPr>
        </p:nvGraphicFramePr>
        <p:xfrm>
          <a:off x="262141" y="1268760"/>
          <a:ext cx="8583717" cy="432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940000"/>
                <a:gridCol w="861200"/>
                <a:gridCol w="43398"/>
                <a:gridCol w="819545"/>
                <a:gridCol w="50015"/>
                <a:gridCol w="869559"/>
              </a:tblGrid>
              <a:tr h="6181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Наименование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2024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2025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2026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>
                    <a:solidFill>
                      <a:srgbClr val="00B050"/>
                    </a:solidFill>
                  </a:tcPr>
                </a:tc>
              </a:tr>
              <a:tr h="1007170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На выполнение передаваемых полномочий субъектов РФ</a:t>
                      </a:r>
                    </a:p>
                    <a:p>
                      <a:pPr marL="360363" lvl="1" indent="0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(в сфере образования; в сфере архивного дела; организация МФЦ; предоставление единовременной выплаты взамен земельного участка многодетным семьям)</a:t>
                      </a:r>
                      <a:endParaRPr lang="ru-RU" sz="1200" b="1" i="0" kern="12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490,2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499,0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524,7</a:t>
                      </a: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553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Единая субвенция бюджетам муниципальных районов</a:t>
                      </a:r>
                    </a:p>
                    <a:p>
                      <a:pPr marL="360363" lvl="1" indent="0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(в сфере административных отношений; в сфере охраны окружающей среды; в сфере регулирования цен; организация и осуществление деятельности по опеке и попечительству)</a:t>
                      </a: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055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На осуществление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0,005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0,005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0,032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375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На осуществление полномочий по первичному воинскому учету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по </a:t>
                      </a: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территориальным управлениям округа</a:t>
                      </a:r>
                      <a:endParaRPr lang="ru-RU" sz="1200" b="1" i="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183">
                <a:tc>
                  <a:txBody>
                    <a:bodyPr/>
                    <a:lstStyle/>
                    <a:p>
                      <a:pPr marL="0" lvl="1"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ИТОГО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495,4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504,2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529,9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>
              <a:gd name="adj1" fmla="val 19886"/>
              <a:gd name="adj2" fmla="val 2138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СТРУКТУРА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СУБВЕНЦИЙ ИЗ БЮДЖЕТА ОБЛАСТИ НА 2024 - 2026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г.г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млн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 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5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78784" y="1594069"/>
            <a:ext cx="1438275" cy="100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социальная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сфера      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635"/>
                </a:solidFill>
                <a:latin typeface="Century Gothic" panose="020B0502020202020204" pitchFamily="34" charset="0"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1060,3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611883"/>
            <a:ext cx="1150937" cy="12033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64 </a:t>
            </a:r>
            <a:r>
              <a:rPr lang="ru-RU" b="1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2794570"/>
            <a:ext cx="1150937" cy="7064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36 </a:t>
            </a:r>
            <a:r>
              <a:rPr lang="ru-RU" b="1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78784" y="2654767"/>
            <a:ext cx="2043112" cy="1004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другие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 отрасли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   596,5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315" y="6094289"/>
            <a:ext cx="11525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11301" y="5229101"/>
            <a:ext cx="1152525" cy="857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99,1 </a:t>
            </a:r>
            <a:r>
              <a:rPr lang="ru-RU" sz="2000" b="1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43374" y="6094289"/>
            <a:ext cx="1150938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75360" y="5237039"/>
            <a:ext cx="1150938" cy="857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99,6 </a:t>
            </a:r>
            <a:r>
              <a:rPr lang="ru-RU" sz="2000" b="1" dirty="0">
                <a:latin typeface="Century Gothic" panose="020B0502020202020204" pitchFamily="34" charset="0"/>
              </a:rPr>
              <a:t>%*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58730" y="6094289"/>
            <a:ext cx="11525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90716" y="5237039"/>
            <a:ext cx="1152525" cy="857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99,6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%*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8350" y="5388645"/>
            <a:ext cx="12017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+mn-cs"/>
              </a:rPr>
              <a:t>*без условно-утверждаемых расходов</a:t>
            </a:r>
          </a:p>
        </p:txBody>
      </p:sp>
      <p:sp>
        <p:nvSpPr>
          <p:cNvPr id="15378" name="TextBox 21"/>
          <p:cNvSpPr txBox="1">
            <a:spLocks noChangeArrowheads="1"/>
          </p:cNvSpPr>
          <p:nvPr/>
        </p:nvSpPr>
        <p:spPr bwMode="auto">
          <a:xfrm>
            <a:off x="722858" y="4725144"/>
            <a:ext cx="7465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Century Gothic" pitchFamily="34" charset="0"/>
              </a:rPr>
              <a:t>«ПРОГРАММНЫЙ» ФОРМАТ БЮДЖЕТА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142913"/>
              </p:ext>
            </p:extLst>
          </p:nvPr>
        </p:nvGraphicFramePr>
        <p:xfrm>
          <a:off x="-46542" y="33958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81" name="TextBox 4"/>
          <p:cNvSpPr txBox="1">
            <a:spLocks noChangeArrowheads="1"/>
          </p:cNvSpPr>
          <p:nvPr/>
        </p:nvSpPr>
        <p:spPr bwMode="auto">
          <a:xfrm>
            <a:off x="2643095" y="234888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latin typeface="Century Gothic" pitchFamily="34" charset="0"/>
              </a:rPr>
              <a:t>1656,8</a:t>
            </a:r>
            <a:endParaRPr lang="ru-RU" sz="2400" b="1" dirty="0">
              <a:latin typeface="Century Gothic" pitchFamily="34" charset="0"/>
            </a:endParaRPr>
          </a:p>
        </p:txBody>
      </p:sp>
      <p:pic>
        <p:nvPicPr>
          <p:cNvPr id="22" name="Picture 5" descr="E:\физкультура  и спорт\ноябрь\картинки спорт\Lid5r595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7355"/>
            <a:ext cx="792088" cy="5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4" y="2521498"/>
            <a:ext cx="7742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5" t="-974" r="2435" b="66473"/>
          <a:stretch>
            <a:fillRect/>
          </a:stretch>
        </p:blipFill>
        <p:spPr bwMode="auto">
          <a:xfrm>
            <a:off x="299837" y="980728"/>
            <a:ext cx="887787" cy="75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СТРУКТУРА РАСХОДНОЙ ЧАСТИ БЮДЖЕТА НА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2024 год ,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млн.руб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</a:t>
            </a: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44" y="1211732"/>
            <a:ext cx="1908820" cy="53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2071660"/>
            <a:ext cx="1286319" cy="179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b="8758"/>
          <a:stretch/>
        </p:blipFill>
        <p:spPr>
          <a:xfrm>
            <a:off x="9301694" y="4366099"/>
            <a:ext cx="2107510" cy="188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836712"/>
          </a:xfrm>
          <a:prstGeom prst="halfFrame">
            <a:avLst>
              <a:gd name="adj1" fmla="val 23862"/>
              <a:gd name="adj2" fmla="val 3333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ОСНОВНЫЕ ПОДХОДЫ К ФОРМИРОВАНИЮ РАСХОДОВ БЮДЖЕТА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В ЧАСТИ ОПЛАТЫ ТРУДА на 2024 – 2026 годы</a:t>
            </a: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-33104" y="836712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470419" y="3356992"/>
            <a:ext cx="810095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81059" y="5157192"/>
            <a:ext cx="810095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544" y="1268760"/>
            <a:ext cx="829527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По «указным» категориям работников бюджетной сферы расходы  по заработной плате учтены исходя из средней заработной платы: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работники отрасли «Культура» </a:t>
            </a:r>
          </a:p>
          <a:p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53066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руб. в 2024 г.,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56887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руб. в 2025 г.,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60641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руб. в 2026 г.;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работники дополнительного образования </a:t>
            </a:r>
          </a:p>
          <a:p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53968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руб. в 2024 г.,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57854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руб. в 2025 г.,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61671</a:t>
            </a:r>
            <a:r>
              <a:rPr lang="ru-RU" sz="20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руб.  в 2026 г.</a:t>
            </a:r>
            <a:endParaRPr lang="ru-RU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519" y="3789040"/>
            <a:ext cx="80739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По категориям работников, получающим заработную плату на уровне МРОТ,  исходя из размера с учетом районного коэффициента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    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22128,3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 рубля в 2024 г.</a:t>
            </a:r>
            <a:endParaRPr lang="ru-RU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37281"/>
              </p:ext>
            </p:extLst>
          </p:nvPr>
        </p:nvGraphicFramePr>
        <p:xfrm>
          <a:off x="262381" y="692696"/>
          <a:ext cx="8619237" cy="602177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59434"/>
                <a:gridCol w="1112325"/>
                <a:gridCol w="900000"/>
                <a:gridCol w="827904"/>
                <a:gridCol w="919574"/>
              </a:tblGrid>
              <a:tr h="2017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Муниципальные программы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Целевая статья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ПРОЕКТ БЮДЖЕТА  </a:t>
                      </a:r>
                    </a:p>
                  </a:txBody>
                  <a:tcPr marL="17998" marR="17998" marT="18000" marB="1800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26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2025 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2026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7998" marR="17998" marT="18000" marB="18000" anchor="ctr"/>
                </a:tc>
              </a:tr>
              <a:tr h="162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effectLst/>
                          <a:latin typeface="Century Gothic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effectLst/>
                          <a:latin typeface="Century Gothic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b"/>
                </a:tc>
              </a:tr>
              <a:tr h="43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систем образования, молодежной политики, отдыха, оздоровления и занятости несовершеннолетних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01 0 00 00000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732,7</a:t>
                      </a: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727,6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748,9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214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Совершенствование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сферы культуры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02 0 00 00000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207,8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118,3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117,3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346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Комплексное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развитие сельских территорий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03 0 00 00000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37,0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0,12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0,12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214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физической культуры и спорта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05 0 00 00000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72,7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71,6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70,8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360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жилищного строительства и коммунальной инфраструктуры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06 0 00 00000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158,2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11,7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11,7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522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сети автомобильных дорог местного значения и обеспечение транспортного обслуживания населения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07 0 00 00000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63,3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64,2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65,8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214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Поддержка социально ориентированных некоммерческих организаций и граждан старшего  поколения</a:t>
                      </a:r>
                      <a:r>
                        <a:rPr lang="ru-RU" sz="1100" b="1" u="none" strike="noStrike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08 0 00 00000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1,1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296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Содействие</a:t>
                      </a:r>
                      <a:r>
                        <a:rPr lang="ru-RU" sz="1100" b="1" u="none" strike="noStrike" baseline="0" dirty="0" smtClean="0">
                          <a:effectLst/>
                          <a:latin typeface="Century Gothic" pitchFamily="34" charset="0"/>
                        </a:rPr>
                        <a:t> развитию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предпринимательства и торговли на 2023-2028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09 0 00 00000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1,6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1,0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214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Охрана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окружающей среды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10 0 00 00000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54,3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0,8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360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Обеспечение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профилактики правонарушений, безопасности населения и территории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2023 - 2028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11 0 00 00000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13,8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12,9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12,9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360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Благоустройство территории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на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12 0 00 00000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65,6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46,0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46,0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214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Управление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муниципальными финансами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13 0 00 00000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34,1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33,9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33,9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360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Совершенствование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управления муниципальным имуществом  и земельными ресурсами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14 0 00 00000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19,9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18,5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18,4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342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Совершенствование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муниципального управления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 2023-2028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15 0 00 00000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180,5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178,9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177,5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entury Gothic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7998" marR="17998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1642,8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1286,7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1306,3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ПРОГРАММНАЯ СТРУКТУРА РАСХОДОВ БЮДЖЕТА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ОКРУГА,  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млн. руб.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уга 8"/>
          <p:cNvSpPr/>
          <p:nvPr/>
        </p:nvSpPr>
        <p:spPr>
          <a:xfrm>
            <a:off x="-2243138" y="979488"/>
            <a:ext cx="4486276" cy="5721350"/>
          </a:xfrm>
          <a:prstGeom prst="arc">
            <a:avLst>
              <a:gd name="adj1" fmla="val 16200000"/>
              <a:gd name="adj2" fmla="val 536189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TextBox 57"/>
          <p:cNvSpPr txBox="1">
            <a:spLocks noChangeArrowheads="1"/>
          </p:cNvSpPr>
          <p:nvPr/>
        </p:nvSpPr>
        <p:spPr bwMode="auto">
          <a:xfrm>
            <a:off x="-103188" y="3136763"/>
            <a:ext cx="2030413" cy="52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33,5</a:t>
            </a:r>
            <a:endParaRPr lang="ru-RU" altLang="ru-RU" sz="4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90638" y="1843088"/>
            <a:ext cx="180975" cy="1793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639888" y="2436813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836738" y="311785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888331" y="3932147"/>
            <a:ext cx="180975" cy="1825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746250" y="4761781"/>
            <a:ext cx="180975" cy="1793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355725" y="5622702"/>
            <a:ext cx="179388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95338" y="6165304"/>
            <a:ext cx="179387" cy="179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069306" y="5157192"/>
            <a:ext cx="695288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243138" y="4437112"/>
            <a:ext cx="67790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2311037" y="3501008"/>
            <a:ext cx="671115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892746" y="2174709"/>
            <a:ext cx="71437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79388" y="3840163"/>
            <a:ext cx="15970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79388" y="3913188"/>
            <a:ext cx="1597025" cy="431800"/>
          </a:xfrm>
          <a:prstGeom prst="rect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млн. руб.</a:t>
            </a:r>
          </a:p>
        </p:txBody>
      </p:sp>
      <p:sp>
        <p:nvSpPr>
          <p:cNvPr id="4" name="Овал 3"/>
          <p:cNvSpPr/>
          <p:nvPr/>
        </p:nvSpPr>
        <p:spPr>
          <a:xfrm>
            <a:off x="650875" y="1247775"/>
            <a:ext cx="180975" cy="1825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pic>
        <p:nvPicPr>
          <p:cNvPr id="16402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60" y="4475158"/>
            <a:ext cx="723588" cy="61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40" y="3578643"/>
            <a:ext cx="834238" cy="7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19" y="1355553"/>
            <a:ext cx="824701" cy="7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TextBox 63"/>
          <p:cNvSpPr txBox="1">
            <a:spLocks noChangeArrowheads="1"/>
          </p:cNvSpPr>
          <p:nvPr/>
        </p:nvSpPr>
        <p:spPr bwMode="auto">
          <a:xfrm>
            <a:off x="2195736" y="4518561"/>
            <a:ext cx="87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5,2</a:t>
            </a:r>
            <a:endParaRPr lang="ru-RU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409" name="TextBox 69"/>
          <p:cNvSpPr txBox="1">
            <a:spLocks noChangeArrowheads="1"/>
          </p:cNvSpPr>
          <p:nvPr/>
        </p:nvSpPr>
        <p:spPr bwMode="auto">
          <a:xfrm>
            <a:off x="2305050" y="3717032"/>
            <a:ext cx="975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2,1</a:t>
            </a:r>
            <a:endParaRPr lang="en-US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410" name="TextBox 80"/>
          <p:cNvSpPr txBox="1">
            <a:spLocks noChangeArrowheads="1"/>
          </p:cNvSpPr>
          <p:nvPr/>
        </p:nvSpPr>
        <p:spPr bwMode="auto">
          <a:xfrm>
            <a:off x="2122986" y="2564904"/>
            <a:ext cx="1051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6,9</a:t>
            </a:r>
            <a:endParaRPr lang="ru-RU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411" name="TextBox 97"/>
          <p:cNvSpPr txBox="1">
            <a:spLocks noChangeArrowheads="1"/>
          </p:cNvSpPr>
          <p:nvPr/>
        </p:nvSpPr>
        <p:spPr bwMode="auto">
          <a:xfrm>
            <a:off x="1535113" y="1409561"/>
            <a:ext cx="884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18,7</a:t>
            </a:r>
            <a:endParaRPr lang="ru-RU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412" name="TextBox 73"/>
          <p:cNvSpPr txBox="1">
            <a:spLocks noChangeArrowheads="1"/>
          </p:cNvSpPr>
          <p:nvPr/>
        </p:nvSpPr>
        <p:spPr bwMode="auto">
          <a:xfrm>
            <a:off x="539552" y="837742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2024 г.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413" name="Прямоугольник 13"/>
          <p:cNvSpPr>
            <a:spLocks noChangeArrowheads="1"/>
          </p:cNvSpPr>
          <p:nvPr/>
        </p:nvSpPr>
        <p:spPr bwMode="auto">
          <a:xfrm>
            <a:off x="2357705" y="1194137"/>
            <a:ext cx="381330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500" b="1" dirty="0">
                <a:solidFill>
                  <a:srgbClr val="002060"/>
                </a:solidFill>
                <a:latin typeface="Century Gothic" pitchFamily="34" charset="0"/>
              </a:rPr>
              <a:t>Жилье и городская среда</a:t>
            </a:r>
          </a:p>
          <a:p>
            <a:pPr algn="ctr" eaLnBrk="1" fontAlgn="t" hangingPunct="1">
              <a:defRPr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ru-RU" altLang="ru-RU" sz="1000" b="1" dirty="0">
                <a:solidFill>
                  <a:srgbClr val="002060"/>
                </a:solidFill>
                <a:latin typeface="Century Gothic" pitchFamily="34" charset="0"/>
              </a:rPr>
              <a:t>благоустройство дворовых территорий –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3 об.;</a:t>
            </a:r>
          </a:p>
          <a:p>
            <a:pPr algn="ctr" eaLnBrk="1" fontAlgn="t" hangingPunct="1">
              <a:defRPr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- благоустройство  общественных территорий – 4 об.;</a:t>
            </a:r>
          </a:p>
          <a:p>
            <a:pPr algn="ctr" eaLnBrk="1" fontAlgn="t" hangingPunct="1">
              <a:defRPr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Century Gothic" pitchFamily="34" charset="0"/>
              </a:rPr>
              <a:t>цифрофизация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 городского хозяйства (приобретение светильников; установка видеокамер)</a:t>
            </a:r>
            <a:endParaRPr lang="ru-RU" altLang="ru-RU" sz="1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424" name="Прямоугольник 89"/>
          <p:cNvSpPr>
            <a:spLocks noChangeArrowheads="1"/>
          </p:cNvSpPr>
          <p:nvPr/>
        </p:nvSpPr>
        <p:spPr bwMode="auto">
          <a:xfrm>
            <a:off x="2880856" y="2144033"/>
            <a:ext cx="3024335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Образование</a:t>
            </a:r>
            <a:endParaRPr lang="ru-RU" altLang="ru-RU" sz="1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1" fontAlgn="t" hangingPunct="1"/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 - «</a:t>
            </a:r>
            <a:r>
              <a:rPr lang="ru-RU" altLang="ru-RU" sz="1050" b="1" dirty="0">
                <a:solidFill>
                  <a:srgbClr val="002060"/>
                </a:solidFill>
                <a:latin typeface="Century Gothic" pitchFamily="34" charset="0"/>
              </a:rPr>
              <a:t>Цифровая образовательная среда» </a:t>
            </a:r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(приобретение </a:t>
            </a:r>
            <a:r>
              <a:rPr lang="ru-RU" altLang="ru-RU" sz="1000" b="1" dirty="0">
                <a:solidFill>
                  <a:srgbClr val="002060"/>
                </a:solidFill>
                <a:latin typeface="Century Gothic" pitchFamily="34" charset="0"/>
              </a:rPr>
              <a:t>компьютерного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Century Gothic" pitchFamily="34" charset="0"/>
              </a:rPr>
              <a:t>оборуд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-я)</a:t>
            </a:r>
          </a:p>
          <a:p>
            <a:pPr algn="ctr" eaLnBrk="1" fontAlgn="t" hangingPunct="1"/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- «Успех каждого ребенка»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(приобретение наглядных пособий)</a:t>
            </a:r>
          </a:p>
          <a:p>
            <a:pPr algn="ctr" eaLnBrk="1" fontAlgn="t" hangingPunct="1"/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- «Патриотическое воспитание граждан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(з/плата советников директоров обр.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Century Gothic" pitchFamily="34" charset="0"/>
              </a:rPr>
              <a:t>учр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.)</a:t>
            </a:r>
            <a:endParaRPr lang="ru-RU" altLang="ru-RU" sz="1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417" name="Прямоугольник 102"/>
          <p:cNvSpPr>
            <a:spLocks noChangeArrowheads="1"/>
          </p:cNvSpPr>
          <p:nvPr/>
        </p:nvSpPr>
        <p:spPr bwMode="auto">
          <a:xfrm>
            <a:off x="2995613" y="4509120"/>
            <a:ext cx="290957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</a:rPr>
              <a:t>Культура   </a:t>
            </a:r>
          </a:p>
          <a:p>
            <a:pPr algn="ctr" eaLnBrk="1" fontAlgn="t" hangingPunct="1"/>
            <a:r>
              <a:rPr lang="ru-RU" altLang="ru-RU" sz="1050" b="1" dirty="0" smtClean="0">
                <a:solidFill>
                  <a:srgbClr val="002060"/>
                </a:solidFill>
                <a:latin typeface="Century Gothic" pitchFamily="34" charset="0"/>
              </a:rPr>
              <a:t>- техническое оснащение БУК «Музей» </a:t>
            </a:r>
            <a:endParaRPr lang="ru-RU" altLang="ru-RU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6420" name="Рисунок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574781"/>
            <a:ext cx="8334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59835"/>
              </p:ext>
            </p:extLst>
          </p:nvPr>
        </p:nvGraphicFramePr>
        <p:xfrm>
          <a:off x="6684701" y="836712"/>
          <a:ext cx="2395800" cy="5940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900"/>
                <a:gridCol w="1197900"/>
              </a:tblGrid>
              <a:tr h="3868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2025 г.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2026 г.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19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2,0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1,7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1,7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1,7</a:t>
                      </a: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3,7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3,4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3" name="Прямая соединительная линия 72"/>
          <p:cNvCxnSpPr/>
          <p:nvPr/>
        </p:nvCxnSpPr>
        <p:spPr>
          <a:xfrm>
            <a:off x="1043608" y="1211263"/>
            <a:ext cx="797858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48598" y="63000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Итого:</a:t>
            </a:r>
            <a:endParaRPr lang="ru-RU" b="1" dirty="0"/>
          </a:p>
        </p:txBody>
      </p:sp>
      <p:sp>
        <p:nvSpPr>
          <p:cNvPr id="40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РЕАЛИЗАЦИЯ НАЦИОНАЛЬНЫХ ПРОЕКТОВ В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2024-2026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г.г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млн. руб.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411760" y="3573016"/>
            <a:ext cx="3543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         Демография   </a:t>
            </a:r>
            <a:endParaRPr lang="ru-RU" altLang="ru-RU" sz="1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1" fontAlgn="t" hangingPunct="1"/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      -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приобретение земельных сертификатов;</a:t>
            </a:r>
          </a:p>
          <a:p>
            <a:pPr algn="ctr" eaLnBrk="1" fontAlgn="t" hangingPunct="1"/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       - создание условий для занятий инвалидов</a:t>
            </a:r>
            <a:endParaRPr lang="ru-RU" altLang="ru-RU" sz="1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9" name="Рисунок 85" descr="https://static.tildacdn.com/tild3763-3932-4131-b635-343037356264/33-334924_free-icon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32" y="2592691"/>
            <a:ext cx="536854" cy="6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1355725" y="6237312"/>
            <a:ext cx="766646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63"/>
          <p:cNvSpPr txBox="1">
            <a:spLocks noChangeArrowheads="1"/>
          </p:cNvSpPr>
          <p:nvPr/>
        </p:nvSpPr>
        <p:spPr bwMode="auto">
          <a:xfrm>
            <a:off x="1869877" y="5421704"/>
            <a:ext cx="87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0,6</a:t>
            </a:r>
            <a:endParaRPr lang="ru-RU" alt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4" name="Прямоугольник 102"/>
          <p:cNvSpPr>
            <a:spLocks noChangeArrowheads="1"/>
          </p:cNvSpPr>
          <p:nvPr/>
        </p:nvSpPr>
        <p:spPr bwMode="auto">
          <a:xfrm>
            <a:off x="2820590" y="5160094"/>
            <a:ext cx="292800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t" hangingPunct="1"/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Безопасные качественные дороги</a:t>
            </a:r>
            <a:endParaRPr lang="ru-RU" altLang="ru-RU" sz="1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171450" indent="-171450" algn="ctr" eaLnBrk="1" fontAlgn="t" hangingPunct="1">
              <a:buFontTx/>
              <a:buChar char="-"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приобретение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Century Gothic" pitchFamily="34" charset="0"/>
              </a:rPr>
              <a:t>техн.средств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 обучения </a:t>
            </a:r>
          </a:p>
          <a:p>
            <a:pPr marL="171450" indent="-171450" algn="ctr" eaLnBrk="1" fontAlgn="t" hangingPunct="1">
              <a:buFontTx/>
              <a:buChar char="-"/>
            </a:pPr>
            <a:r>
              <a:rPr lang="ru-RU" altLang="ru-RU" sz="1000" b="1" dirty="0" smtClean="0">
                <a:solidFill>
                  <a:srgbClr val="002060"/>
                </a:solidFill>
                <a:latin typeface="Century Gothic" pitchFamily="34" charset="0"/>
              </a:rPr>
              <a:t>по профилактике детского дорожно-транспортного травматизма» </a:t>
            </a:r>
            <a:endParaRPr lang="ru-RU" altLang="ru-RU" sz="1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55" name="object 32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4985" y="5439677"/>
            <a:ext cx="818746" cy="5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09415"/>
              </p:ext>
            </p:extLst>
          </p:nvPr>
        </p:nvGraphicFramePr>
        <p:xfrm>
          <a:off x="251520" y="1052736"/>
          <a:ext cx="5003006" cy="23376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79559">
                  <a:extLst>
                    <a:ext uri="{9D8B030D-6E8A-4147-A177-3AD203B41FA5}"/>
                  </a:extLst>
                </a:gridCol>
                <a:gridCol w="878831"/>
                <a:gridCol w="878831">
                  <a:extLst>
                    <a:ext uri="{9D8B030D-6E8A-4147-A177-3AD203B41FA5}"/>
                  </a:extLst>
                </a:gridCol>
                <a:gridCol w="765785">
                  <a:extLst>
                    <a:ext uri="{9D8B030D-6E8A-4147-A177-3AD203B41FA5}"/>
                  </a:extLst>
                </a:gridCol>
              </a:tblGrid>
              <a:tr h="377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325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Предусмотрено </a:t>
                      </a:r>
                      <a:r>
                        <a:rPr lang="ru-RU" sz="105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всего</a:t>
                      </a:r>
                      <a:r>
                        <a:rPr lang="ru-RU" sz="105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, </a:t>
                      </a:r>
                      <a:endParaRPr lang="ru-RU" sz="1050" b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05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том числе: 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732,7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727,6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748,9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  <a:tr h="46183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собственные </a:t>
                      </a:r>
                      <a:r>
                        <a:rPr lang="ru-RU" sz="1050" b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средства бюджета </a:t>
                      </a:r>
                      <a:r>
                        <a:rPr lang="ru-RU" sz="1050" b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округа</a:t>
                      </a:r>
                      <a:endParaRPr lang="ru-RU" sz="1050" b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216,2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214,5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210,6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  <a:tr h="461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050" b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целевые </a:t>
                      </a:r>
                      <a:r>
                        <a:rPr lang="ru-RU" sz="1050" b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субвенции из областного</a:t>
                      </a:r>
                      <a:r>
                        <a:rPr lang="ru-RU" sz="1050" b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, федерального бюджетов</a:t>
                      </a:r>
                      <a:endParaRPr lang="ru-RU" sz="1050" b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479,9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488,7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514,4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  <a:tr h="46183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целевые </a:t>
                      </a:r>
                      <a:r>
                        <a:rPr lang="ru-RU" sz="1050" b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субсидии из областного, </a:t>
                      </a:r>
                      <a:r>
                        <a:rPr lang="ru-RU" sz="1050" b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федерального бюджетов</a:t>
                      </a:r>
                      <a:endParaRPr lang="ru-RU" sz="1050" b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36,6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24,4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932212" y="5642218"/>
            <a:ext cx="3744416" cy="1046440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 smtClean="0"/>
              <a:t> </a:t>
            </a:r>
            <a:r>
              <a:rPr lang="ru-RU" sz="1000" dirty="0"/>
              <a:t>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</a:r>
            <a:endParaRPr lang="ru-RU" sz="1000" dirty="0" smtClean="0"/>
          </a:p>
          <a:p>
            <a:pPr algn="ctr">
              <a:defRPr/>
            </a:pPr>
            <a:r>
              <a:rPr lang="ru-RU" sz="1200" b="1" dirty="0" smtClean="0"/>
              <a:t>2024 </a:t>
            </a:r>
            <a:r>
              <a:rPr lang="ru-RU" sz="1200" b="1" dirty="0"/>
              <a:t>г </a:t>
            </a:r>
            <a:r>
              <a:rPr lang="ru-RU" sz="1200" b="1" dirty="0">
                <a:solidFill>
                  <a:schemeClr val="tx1"/>
                </a:solidFill>
              </a:rPr>
              <a:t>–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1,2</a:t>
            </a:r>
            <a:endParaRPr lang="ru-RU" sz="1200" b="1" dirty="0">
              <a:solidFill>
                <a:srgbClr val="C0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478833" y="4725024"/>
            <a:ext cx="279952" cy="252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84412" y="5368995"/>
            <a:ext cx="194421" cy="267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81457" y="4477194"/>
            <a:ext cx="2588997" cy="892552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/>
              <a:t>на обновление материально-технической базы образовательных организаций для внедрения цифровой образовательной среды и развития цифровых навыков </a:t>
            </a:r>
            <a:r>
              <a:rPr lang="ru-RU" sz="1000" dirty="0" smtClean="0"/>
              <a:t>обучающихся </a:t>
            </a:r>
            <a:r>
              <a:rPr lang="ru-RU" sz="1100" b="1" dirty="0" smtClean="0"/>
              <a:t>2024г - </a:t>
            </a:r>
            <a:r>
              <a:rPr lang="ru-RU" sz="1100" b="1" dirty="0" smtClean="0">
                <a:solidFill>
                  <a:srgbClr val="C00000"/>
                </a:solidFill>
              </a:rPr>
              <a:t>3,5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69103"/>
              </p:ext>
            </p:extLst>
          </p:nvPr>
        </p:nvGraphicFramePr>
        <p:xfrm>
          <a:off x="5478833" y="1477526"/>
          <a:ext cx="3398563" cy="2692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8563">
                  <a:extLst>
                    <a:ext uri="{9D8B030D-6E8A-4147-A177-3AD203B41FA5}"/>
                  </a:extLst>
                </a:gridCol>
              </a:tblGrid>
              <a:tr h="18103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dirty="0" smtClean="0"/>
                        <a:t>1. обеспечение потребности на заработную плату с учетом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- </a:t>
                      </a:r>
                      <a:r>
                        <a:rPr lang="ru-RU" sz="1050" dirty="0" smtClean="0">
                          <a:effectLst/>
                        </a:rPr>
                        <a:t>повышения заработной платы отдельных категорий работников, поименованных в указах Президента РФ (педагоги доп. образования) , исходя из прогнозного показателя по среднемесячному доходу от трудовой деятельности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- увеличения  МРОТ с 1 января 2024 года до 22128,3 руб.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latin typeface="+mn-lt"/>
                        </a:rPr>
                        <a:t>- введения доп. штатных единиц для обеспечения охраны структурных подразделений образовательных учреждений</a:t>
                      </a:r>
                    </a:p>
                  </a:txBody>
                  <a:tcPr marL="9525" marR="9525" marT="9516" marB="0" anchor="ctr"/>
                </a:tc>
                <a:extLst>
                  <a:ext uri="{0D108BD9-81ED-4DB2-BD59-A6C34878D82A}"/>
                </a:extLst>
              </a:tr>
              <a:tr h="32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u="none" strike="noStrike" kern="1200" dirty="0" smtClean="0">
                          <a:effectLst/>
                        </a:rPr>
                        <a:t>2.</a:t>
                      </a:r>
                      <a:r>
                        <a:rPr lang="ru-RU" sz="1050" i="1" dirty="0" smtClean="0">
                          <a:effectLst/>
                        </a:rPr>
                        <a:t> сохранение мер социальной поддержки  </a:t>
                      </a:r>
                      <a:r>
                        <a:rPr kumimoji="0" lang="ru-RU" sz="10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педагогам, семьям участников СВО, </a:t>
                      </a:r>
                      <a:r>
                        <a:rPr lang="ru-RU" sz="1050" b="0" i="1" u="none" strike="noStrike" kern="1200" dirty="0" smtClean="0">
                          <a:effectLst/>
                          <a:latin typeface="+mn-lt"/>
                        </a:rPr>
                        <a:t>стипендий</a:t>
                      </a:r>
                      <a:r>
                        <a:rPr lang="ru-RU" sz="1050" b="0" i="1" u="none" strike="noStrike" kern="1200" baseline="0" dirty="0" smtClean="0">
                          <a:effectLst/>
                          <a:latin typeface="+mn-lt"/>
                        </a:rPr>
                        <a:t> одаренным детям</a:t>
                      </a:r>
                      <a:endParaRPr lang="ru-RU" sz="1050" b="0" i="1" u="none" strike="noStrike" kern="1200" dirty="0" smtClean="0">
                        <a:effectLst/>
                        <a:latin typeface="+mn-lt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/>
                </a:extLst>
              </a:tr>
              <a:tr h="215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dirty="0" smtClean="0"/>
                        <a:t>3. индексация расходов на оплату коммунальных услуг на 4%</a:t>
                      </a:r>
                    </a:p>
                  </a:txBody>
                  <a:tcPr marL="9525" marR="9525" marT="9516" marB="0" anchor="ctr"/>
                </a:tc>
                <a:extLst>
                  <a:ext uri="{0D108BD9-81ED-4DB2-BD59-A6C34878D82A}"/>
                </a:extLst>
              </a:tr>
              <a:tr h="223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dirty="0" smtClean="0"/>
                        <a:t>4.</a:t>
                      </a:r>
                      <a:r>
                        <a:rPr kumimoji="0" lang="ru-RU" sz="10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обеспечение </a:t>
                      </a:r>
                      <a:r>
                        <a:rPr kumimoji="0" lang="ru-RU" sz="105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  <a:r>
                        <a:rPr kumimoji="0" lang="ru-RU" sz="10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субсидий</a:t>
                      </a:r>
                    </a:p>
                  </a:txBody>
                  <a:tcPr marL="9525" marR="9525" marT="9516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096" y="3962568"/>
            <a:ext cx="1080120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+mn-lt"/>
                <a:cs typeface="Arial" charset="0"/>
              </a:rPr>
              <a:t>на организацию бесплатного горячего питания 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Arial" charset="0"/>
              </a:rPr>
              <a:t>обучающихся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Arial" charset="0"/>
              </a:rPr>
              <a:t>1-4 классов –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n-lt"/>
                <a:cs typeface="Arial" charset="0"/>
              </a:rPr>
              <a:t>2024г </a:t>
            </a:r>
            <a:r>
              <a:rPr lang="ru-RU" sz="1050" b="1" dirty="0" smtClean="0">
                <a:solidFill>
                  <a:srgbClr val="C00000"/>
                </a:solidFill>
                <a:latin typeface="+mn-lt"/>
                <a:cs typeface="Arial" charset="0"/>
              </a:rPr>
              <a:t>18,2</a:t>
            </a:r>
            <a:r>
              <a:rPr lang="ru-RU" sz="1050" b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n-lt"/>
                <a:cs typeface="Arial" charset="0"/>
              </a:rPr>
              <a:t>2025г </a:t>
            </a:r>
            <a:r>
              <a:rPr lang="ru-RU" sz="1050" b="1" dirty="0" smtClean="0">
                <a:solidFill>
                  <a:srgbClr val="C00000"/>
                </a:solidFill>
                <a:latin typeface="+mn-lt"/>
                <a:cs typeface="Arial" charset="0"/>
              </a:rPr>
              <a:t>17,8</a:t>
            </a:r>
          </a:p>
          <a:p>
            <a:pPr algn="ctr"/>
            <a:r>
              <a:rPr lang="ru-RU" sz="1050" b="1" dirty="0" smtClean="0">
                <a:latin typeface="+mn-lt"/>
              </a:rPr>
              <a:t>2026г </a:t>
            </a:r>
            <a:r>
              <a:rPr lang="ru-RU" sz="1050" b="1" dirty="0" smtClean="0">
                <a:solidFill>
                  <a:srgbClr val="C00000"/>
                </a:solidFill>
                <a:latin typeface="+mn-lt"/>
              </a:rPr>
              <a:t>17,3</a:t>
            </a:r>
            <a:endParaRPr lang="ru-RU" sz="105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34753" y="4008152"/>
            <a:ext cx="1010990" cy="13550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 smtClean="0"/>
              <a:t>на обеспечение </a:t>
            </a:r>
            <a:r>
              <a:rPr lang="ru-RU" sz="1050" dirty="0"/>
              <a:t>питанием обучающихся с </a:t>
            </a:r>
            <a:r>
              <a:rPr lang="ru-RU" sz="1050" dirty="0" smtClean="0"/>
              <a:t>ограничен. возможностями здоровья –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</a:rPr>
              <a:t>6,6</a:t>
            </a:r>
            <a:r>
              <a:rPr lang="ru-RU" sz="1100" b="1" dirty="0" smtClean="0"/>
              <a:t> ежегодно</a:t>
            </a:r>
            <a:endParaRPr lang="ru-RU" sz="11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355976" y="4063270"/>
            <a:ext cx="1122857" cy="12999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dirty="0"/>
              <a:t>на реализацию мероприятий национального </a:t>
            </a:r>
            <a:r>
              <a:rPr lang="ru-RU" sz="1050" b="1" dirty="0" smtClean="0"/>
              <a:t>проекта «Образование»</a:t>
            </a:r>
            <a:r>
              <a:rPr lang="ru-RU" sz="1050" dirty="0" smtClean="0"/>
              <a:t> </a:t>
            </a:r>
            <a:endParaRPr lang="ru-RU" sz="1050" dirty="0"/>
          </a:p>
          <a:p>
            <a:pPr algn="ctr"/>
            <a:r>
              <a:rPr lang="ru-RU" sz="1100" b="1" dirty="0" smtClean="0"/>
              <a:t>на 2024г </a:t>
            </a:r>
            <a:r>
              <a:rPr lang="ru-RU" sz="1100" b="1" dirty="0" smtClean="0">
                <a:solidFill>
                  <a:srgbClr val="C00000"/>
                </a:solidFill>
              </a:rPr>
              <a:t>4,7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7911" y="4057599"/>
            <a:ext cx="1087831" cy="1578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dirty="0"/>
              <a:t>н</a:t>
            </a:r>
            <a:r>
              <a:rPr lang="ru-RU" sz="1050" dirty="0" smtClean="0"/>
              <a:t>а   проведение </a:t>
            </a:r>
            <a:r>
              <a:rPr lang="ru-RU" sz="1050" dirty="0"/>
              <a:t>мероприятий по обеспечению условий для организации питания обучающихся </a:t>
            </a:r>
            <a:r>
              <a:rPr lang="ru-RU" sz="1050" dirty="0" smtClean="0"/>
              <a:t> </a:t>
            </a:r>
            <a:r>
              <a:rPr lang="ru-RU" sz="1050" b="1" dirty="0"/>
              <a:t>2024г. </a:t>
            </a:r>
            <a:r>
              <a:rPr lang="ru-RU" sz="1050" b="1" dirty="0" smtClean="0">
                <a:solidFill>
                  <a:srgbClr val="C00000"/>
                </a:solidFill>
              </a:rPr>
              <a:t>4,8</a:t>
            </a:r>
            <a:r>
              <a:rPr lang="ru-RU" sz="1050" b="1" dirty="0" smtClean="0"/>
              <a:t> </a:t>
            </a:r>
            <a:endParaRPr lang="ru-RU" sz="12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908720"/>
            <a:ext cx="1835515" cy="108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53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24" y="1998260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-79737" y="58935"/>
            <a:ext cx="9143999" cy="777777"/>
          </a:xfrm>
          <a:prstGeom prst="halfFrame">
            <a:avLst>
              <a:gd name="adj1" fmla="val 21052"/>
              <a:gd name="adj2" fmla="val 18107"/>
            </a:avLst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 МП «Развитие систем образования, молодежной политики, </a:t>
            </a:r>
            <a:endParaRPr lang="ru-RU" altLang="ru-RU" sz="16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отдыха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,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оздоровления 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и занятости несовершеннолетних </a:t>
            </a:r>
            <a:endParaRPr lang="ru-RU" altLang="ru-RU" sz="16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в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/>
                <a:cs typeface="Century Gothic"/>
              </a:rPr>
              <a:t>Грязовецком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 муниципальном округе на 2023-2028 годы»,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/>
                <a:cs typeface="Century Gothic"/>
              </a:rPr>
              <a:t>млн.руб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39" y="-4412"/>
            <a:ext cx="672823" cy="51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04" y="908720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5155" y="3682589"/>
            <a:ext cx="1" cy="315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736" y="3674782"/>
            <a:ext cx="0" cy="1966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527250" y="3684818"/>
            <a:ext cx="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831828" y="3684818"/>
            <a:ext cx="0" cy="341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436441" y="954306"/>
            <a:ext cx="3440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Основные направления расходов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в 2024 году 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903736" y="3674782"/>
            <a:ext cx="0" cy="345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67544" y="5715512"/>
            <a:ext cx="30243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региональный проект </a:t>
            </a:r>
            <a:r>
              <a:rPr lang="ru-RU" sz="1050" b="1" dirty="0" smtClean="0"/>
              <a:t>"</a:t>
            </a:r>
            <a:r>
              <a:rPr lang="ru-RU" sz="1050" b="1" dirty="0" smtClean="0">
                <a:solidFill>
                  <a:schemeClr val="dk1"/>
                </a:solidFill>
                <a:latin typeface="+mn-lt"/>
                <a:cs typeface="+mn-cs"/>
              </a:rPr>
              <a:t>Безопасность</a:t>
            </a:r>
            <a:r>
              <a:rPr lang="ru-RU" sz="1050" b="1" dirty="0" smtClean="0"/>
              <a:t> </a:t>
            </a:r>
            <a:r>
              <a:rPr lang="ru-RU" sz="1050" b="1" dirty="0">
                <a:solidFill>
                  <a:schemeClr val="dk1"/>
                </a:solidFill>
                <a:latin typeface="+mn-lt"/>
                <a:cs typeface="+mn-cs"/>
              </a:rPr>
              <a:t>дорожного</a:t>
            </a:r>
            <a:r>
              <a:rPr lang="ru-RU" sz="1050" b="1" dirty="0"/>
              <a:t> движения" </a:t>
            </a:r>
            <a:r>
              <a:rPr lang="ru-RU" sz="1050" dirty="0" smtClean="0"/>
              <a:t>- на </a:t>
            </a:r>
            <a:r>
              <a:rPr lang="ru-RU" sz="1050" dirty="0"/>
              <a:t>приобретение технических средств обучения, наглядных учебных и </a:t>
            </a:r>
            <a:r>
              <a:rPr lang="ru-RU" sz="1050" dirty="0" smtClean="0"/>
              <a:t>методических </a:t>
            </a:r>
            <a:r>
              <a:rPr lang="ru-RU" sz="1050" dirty="0"/>
              <a:t>материалов </a:t>
            </a:r>
            <a:r>
              <a:rPr lang="ru-RU" sz="1050" dirty="0" smtClean="0"/>
              <a:t>по профилактике детского </a:t>
            </a:r>
            <a:r>
              <a:rPr lang="ru-RU" sz="1050" dirty="0"/>
              <a:t>дорожно-транспортного травматизма  (велотренажеры) на </a:t>
            </a:r>
            <a:r>
              <a:rPr lang="ru-RU" sz="1050" b="1" dirty="0"/>
              <a:t>2024 г. </a:t>
            </a:r>
            <a:r>
              <a:rPr lang="ru-RU" sz="1050" b="1" dirty="0" smtClean="0">
                <a:solidFill>
                  <a:srgbClr val="C00000"/>
                </a:solidFill>
              </a:rPr>
              <a:t>0,6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2400" y="3998502"/>
            <a:ext cx="10798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+mn-lt"/>
              </a:rPr>
              <a:t>на осуществление мероприятий по приспособлению зданий и помещений </a:t>
            </a:r>
            <a:r>
              <a:rPr lang="ru-RU" sz="1050" dirty="0" err="1" smtClean="0">
                <a:latin typeface="+mn-lt"/>
              </a:rPr>
              <a:t>муницип</a:t>
            </a:r>
            <a:r>
              <a:rPr lang="ru-RU" sz="1050" dirty="0" smtClean="0">
                <a:latin typeface="+mn-lt"/>
              </a:rPr>
              <a:t>. </a:t>
            </a:r>
            <a:r>
              <a:rPr lang="ru-RU" sz="1050" dirty="0">
                <a:latin typeface="+mn-lt"/>
              </a:rPr>
              <a:t>дошкольных </a:t>
            </a:r>
            <a:r>
              <a:rPr lang="ru-RU" sz="1050" dirty="0" smtClean="0">
                <a:latin typeface="+mn-lt"/>
              </a:rPr>
              <a:t>и </a:t>
            </a:r>
            <a:r>
              <a:rPr lang="ru-RU" sz="1050" dirty="0" err="1" smtClean="0">
                <a:latin typeface="+mn-lt"/>
              </a:rPr>
              <a:t>общеобраз</a:t>
            </a:r>
            <a:r>
              <a:rPr lang="ru-RU" sz="1050" dirty="0" smtClean="0">
                <a:latin typeface="+mn-lt"/>
              </a:rPr>
              <a:t>. </a:t>
            </a:r>
            <a:r>
              <a:rPr lang="ru-RU" sz="1050" dirty="0">
                <a:latin typeface="+mn-lt"/>
              </a:rPr>
              <a:t>организаций для беспрепятственного доступа инвалидов </a:t>
            </a:r>
            <a:r>
              <a:rPr lang="ru-RU" sz="1050" dirty="0" smtClean="0">
                <a:latin typeface="+mn-lt"/>
              </a:rPr>
              <a:t>    </a:t>
            </a:r>
            <a:r>
              <a:rPr lang="ru-RU" sz="1050" b="1" dirty="0" smtClean="0">
                <a:latin typeface="+mn-lt"/>
              </a:rPr>
              <a:t>на 2024г 1,7</a:t>
            </a:r>
            <a:endParaRPr lang="ru-RU" sz="1050" b="1" dirty="0">
              <a:latin typeface="+mn-lt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952330" y="3684818"/>
            <a:ext cx="0" cy="345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0040" y="3409255"/>
            <a:ext cx="483802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41284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82265"/>
              </p:ext>
            </p:extLst>
          </p:nvPr>
        </p:nvGraphicFramePr>
        <p:xfrm>
          <a:off x="179512" y="980728"/>
          <a:ext cx="6166719" cy="1750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04242">
                  <a:extLst>
                    <a:ext uri="{9D8B030D-6E8A-4147-A177-3AD203B41FA5}"/>
                  </a:extLst>
                </a:gridCol>
                <a:gridCol w="1037918"/>
                <a:gridCol w="1070771">
                  <a:extLst>
                    <a:ext uri="{9D8B030D-6E8A-4147-A177-3AD203B41FA5}"/>
                  </a:extLst>
                </a:gridCol>
                <a:gridCol w="1053788">
                  <a:extLst>
                    <a:ext uri="{9D8B030D-6E8A-4147-A177-3AD203B41FA5}"/>
                  </a:extLst>
                </a:gridCol>
              </a:tblGrid>
              <a:tr h="441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3402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Предусмотрено, всего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72,7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71,6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70,8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/>
                </a:extLst>
              </a:tr>
              <a:tr h="401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 собственные средства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бюджета</a:t>
                      </a:r>
                      <a:endParaRPr lang="ru-RU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71,3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70,8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/>
                </a:extLst>
              </a:tr>
              <a:tr h="567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- целевые субсидии из областного, федерального бюджета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1,4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0,8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0,8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922" name="TextBox 35"/>
          <p:cNvSpPr txBox="1">
            <a:spLocks noChangeArrowheads="1"/>
          </p:cNvSpPr>
          <p:nvPr/>
        </p:nvSpPr>
        <p:spPr bwMode="auto">
          <a:xfrm>
            <a:off x="4446169" y="3768899"/>
            <a:ext cx="12597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050" dirty="0"/>
              <a:t>на организацию и проведение организованных занятий граждан физической </a:t>
            </a:r>
            <a:r>
              <a:rPr lang="ru-RU" altLang="ru-RU" sz="1050" dirty="0" smtClean="0"/>
              <a:t>культурой</a:t>
            </a:r>
          </a:p>
          <a:p>
            <a:pPr algn="ctr"/>
            <a:r>
              <a:rPr lang="ru-RU" altLang="ru-RU" sz="1050" b="1" dirty="0" smtClean="0"/>
              <a:t>2024г</a:t>
            </a:r>
            <a:r>
              <a:rPr lang="ru-RU" altLang="ru-RU" sz="1050" dirty="0" smtClean="0"/>
              <a:t> </a:t>
            </a:r>
            <a:r>
              <a:rPr lang="ru-RU" altLang="ru-RU" sz="1050" b="1" dirty="0" smtClean="0">
                <a:solidFill>
                  <a:srgbClr val="C00000"/>
                </a:solidFill>
              </a:rPr>
              <a:t>0,9</a:t>
            </a:r>
          </a:p>
          <a:p>
            <a:pPr algn="ctr"/>
            <a:r>
              <a:rPr lang="ru-RU" altLang="ru-RU" sz="1050" b="1" dirty="0" smtClean="0"/>
              <a:t>2025-2026г </a:t>
            </a:r>
            <a:r>
              <a:rPr lang="ru-RU" altLang="ru-RU" sz="1050" b="1" dirty="0" smtClean="0">
                <a:solidFill>
                  <a:srgbClr val="C00000"/>
                </a:solidFill>
              </a:rPr>
              <a:t>0,6</a:t>
            </a:r>
            <a:endParaRPr lang="ru-RU" altLang="ru-RU" sz="105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7914" y="3046764"/>
            <a:ext cx="486077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СУБСИДИИ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076056" y="3410275"/>
            <a:ext cx="0" cy="355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709535" y="4438715"/>
            <a:ext cx="103544" cy="3073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929" name="TextBox 28"/>
          <p:cNvSpPr txBox="1">
            <a:spLocks noChangeArrowheads="1"/>
          </p:cNvSpPr>
          <p:nvPr/>
        </p:nvSpPr>
        <p:spPr bwMode="auto">
          <a:xfrm>
            <a:off x="5508104" y="4804808"/>
            <a:ext cx="17212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на участие в обеспечении подготовки спортивного резерва для спортивных сборных команд Вологодской области </a:t>
            </a:r>
            <a:endParaRPr lang="ru-RU" altLang="ru-RU" sz="900" dirty="0" smtClean="0"/>
          </a:p>
          <a:p>
            <a:pPr algn="ctr"/>
            <a:r>
              <a:rPr lang="ru-RU" altLang="ru-RU" sz="900" b="1" dirty="0" smtClean="0">
                <a:solidFill>
                  <a:srgbClr val="C00000"/>
                </a:solidFill>
              </a:rPr>
              <a:t>0,17</a:t>
            </a:r>
            <a:r>
              <a:rPr lang="ru-RU" altLang="ru-RU" sz="900" b="1" dirty="0" smtClean="0"/>
              <a:t> ежегодно</a:t>
            </a:r>
            <a:endParaRPr lang="ru-RU" altLang="ru-RU" sz="900" b="1" dirty="0"/>
          </a:p>
        </p:txBody>
      </p:sp>
      <p:sp>
        <p:nvSpPr>
          <p:cNvPr id="37930" name="TextBox 30"/>
          <p:cNvSpPr txBox="1">
            <a:spLocks noChangeArrowheads="1"/>
          </p:cNvSpPr>
          <p:nvPr/>
        </p:nvSpPr>
        <p:spPr bwMode="auto">
          <a:xfrm>
            <a:off x="7198956" y="4789238"/>
            <a:ext cx="1774271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на создание условий для занятий инвалидов, лиц с ограниченными возможностями здоровья физической культурой и </a:t>
            </a:r>
            <a:r>
              <a:rPr lang="ru-RU" altLang="ru-RU" sz="900" dirty="0" smtClean="0"/>
              <a:t>спортом </a:t>
            </a:r>
            <a:r>
              <a:rPr lang="ru-RU" altLang="ru-RU" sz="900" b="1" dirty="0" smtClean="0"/>
              <a:t>2024 </a:t>
            </a:r>
            <a:r>
              <a:rPr lang="ru-RU" altLang="ru-RU" sz="900" b="1" dirty="0"/>
              <a:t>г. – </a:t>
            </a:r>
            <a:r>
              <a:rPr lang="ru-RU" altLang="ru-RU" sz="1000" b="1" dirty="0" smtClean="0">
                <a:solidFill>
                  <a:srgbClr val="C00000"/>
                </a:solidFill>
              </a:rPr>
              <a:t>0,35</a:t>
            </a:r>
            <a:r>
              <a:rPr lang="ru-RU" altLang="ru-RU" sz="1000" b="1" dirty="0" smtClean="0"/>
              <a:t> </a:t>
            </a:r>
            <a:r>
              <a:rPr lang="ru-RU" altLang="ru-RU" sz="900" dirty="0" smtClean="0"/>
              <a:t>(оплата труда).</a:t>
            </a:r>
            <a:endParaRPr lang="ru-RU" altLang="ru-RU" sz="9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46662"/>
              </p:ext>
            </p:extLst>
          </p:nvPr>
        </p:nvGraphicFramePr>
        <p:xfrm>
          <a:off x="107504" y="3437711"/>
          <a:ext cx="4302984" cy="3177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2984">
                  <a:extLst>
                    <a:ext uri="{9D8B030D-6E8A-4147-A177-3AD203B41FA5}"/>
                  </a:extLst>
                </a:gridCol>
              </a:tblGrid>
              <a:tr h="157546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050" dirty="0" smtClean="0">
                          <a:latin typeface="Century Gothic" pitchFamily="34" charset="0"/>
                        </a:rPr>
                        <a:t>  1.обеспечение потребности на заработную плату с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050" dirty="0" smtClean="0">
                          <a:latin typeface="Century Gothic" pitchFamily="34" charset="0"/>
                        </a:rPr>
                        <a:t>  учетом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800" dirty="0" smtClean="0"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- увеличения  МРОТ с 1 января 2024 года до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22128,3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руб.,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- повышения заработной платы отдельных категорий работников, поименованных в указах Президента РФ (педагоги доп. образования) , исходя из прогнозного показателя по среднемесячному доходу от трудовой деятельности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- введения дополнительных штатных единиц  для обеспечения обслуживания спортивных объектов на территории округа</a:t>
                      </a:r>
                    </a:p>
                  </a:txBody>
                  <a:tcPr marL="9523" marR="9523" marT="9525" marB="0" anchor="ctr"/>
                </a:tc>
                <a:extLst>
                  <a:ext uri="{0D108BD9-81ED-4DB2-BD59-A6C34878D82A}"/>
                </a:extLst>
              </a:tr>
              <a:tr h="72008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050" dirty="0" smtClean="0">
                          <a:effectLst/>
                          <a:latin typeface="Century Gothic" pitchFamily="34" charset="0"/>
                        </a:rPr>
                        <a:t>2. увеличение расходов на содержание учреждения (коммунальные услуги, налоги - в связи с введением новых объектов, проведением работ по капитальному ремонту с перепланировкой хоккейного корта)</a:t>
                      </a:r>
                      <a:endParaRPr lang="ru-RU" sz="1050" dirty="0" smtClean="0">
                        <a:latin typeface="Century Gothic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/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Century Gothic" pitchFamily="34" charset="0"/>
                        </a:rPr>
                        <a:t>3. организация проведения официальных (в </a:t>
                      </a:r>
                      <a:r>
                        <a:rPr lang="ru-RU" sz="1050" dirty="0" err="1" smtClean="0">
                          <a:latin typeface="Century Gothic" pitchFamily="34" charset="0"/>
                        </a:rPr>
                        <a:t>т.ч</a:t>
                      </a:r>
                      <a:r>
                        <a:rPr lang="ru-RU" sz="1050" dirty="0" smtClean="0">
                          <a:latin typeface="Century Gothic" pitchFamily="34" charset="0"/>
                        </a:rPr>
                        <a:t>. социально-значимых) мероприятий  на территории округа </a:t>
                      </a:r>
                      <a:endParaRPr lang="ru-RU" sz="1050" dirty="0">
                        <a:latin typeface="Century Gothic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/>
                </a:extLst>
              </a:tr>
              <a:tr h="341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Century Gothic" pitchFamily="34" charset="0"/>
                        </a:rPr>
                        <a:t>4. сохранение</a:t>
                      </a:r>
                      <a:r>
                        <a:rPr lang="ru-RU" sz="1050" kern="1200" baseline="0" dirty="0" smtClean="0">
                          <a:effectLst/>
                          <a:latin typeface="Century Gothic" pitchFamily="34" charset="0"/>
                        </a:rPr>
                        <a:t> поддержки в форме </a:t>
                      </a:r>
                      <a:r>
                        <a:rPr lang="ru-RU" sz="1050" kern="1200" dirty="0" smtClean="0">
                          <a:effectLst/>
                          <a:latin typeface="Century Gothic" pitchFamily="34" charset="0"/>
                        </a:rPr>
                        <a:t>частичной оплаты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Century Gothic" pitchFamily="34" charset="0"/>
                        </a:rPr>
                        <a:t>найма жилого помещения тренерам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3" marR="9523" marT="9525" marB="0" anchor="ctr"/>
                </a:tc>
              </a:tr>
              <a:tr h="210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Century Gothic" pitchFamily="34" charset="0"/>
                        </a:rPr>
                        <a:t>5. обеспечение </a:t>
                      </a:r>
                      <a:r>
                        <a:rPr lang="ru-RU" sz="1050" kern="1200" dirty="0" err="1" smtClean="0">
                          <a:effectLst/>
                          <a:latin typeface="Century Gothic" pitchFamily="34" charset="0"/>
                        </a:rPr>
                        <a:t>софинансирования</a:t>
                      </a:r>
                      <a:r>
                        <a:rPr lang="ru-RU" sz="1050" kern="1200" dirty="0" smtClean="0">
                          <a:effectLst/>
                          <a:latin typeface="Century Gothic" pitchFamily="34" charset="0"/>
                        </a:rPr>
                        <a:t> субсидий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942" name="Прямоугольник 1"/>
          <p:cNvSpPr>
            <a:spLocks noChangeArrowheads="1"/>
          </p:cNvSpPr>
          <p:nvPr/>
        </p:nvSpPr>
        <p:spPr bwMode="auto">
          <a:xfrm>
            <a:off x="-2413000" y="-3873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 </a:t>
            </a:r>
          </a:p>
          <a:p>
            <a:r>
              <a:rPr lang="ru-RU" altLang="ru-RU"/>
              <a:t> 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3793" r="4412" b="11504"/>
          <a:stretch/>
        </p:blipFill>
        <p:spPr>
          <a:xfrm>
            <a:off x="3923928" y="7389440"/>
            <a:ext cx="2955768" cy="139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01" y="1052736"/>
            <a:ext cx="2517015" cy="167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635773"/>
            <a:ext cx="1910706" cy="120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-27724" y="188640"/>
            <a:ext cx="8987284" cy="518732"/>
          </a:xfrm>
          <a:prstGeom prst="halfFrame">
            <a:avLst>
              <a:gd name="adj1" fmla="val 24037"/>
              <a:gd name="adj2" fmla="val 16600"/>
            </a:avLst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МП «Развитие физической культуры и спорта в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/>
                <a:cs typeface="Century Gothic"/>
              </a:rPr>
              <a:t>Грязовецком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муниципальном округе 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 2023-2028 годы», млн. руб.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75" y="114613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504" y="836712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3" y="2769766"/>
            <a:ext cx="3860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600" b="1" dirty="0">
                <a:solidFill>
                  <a:srgbClr val="C00000"/>
                </a:solidFill>
              </a:rPr>
              <a:t>Основные направления </a:t>
            </a:r>
            <a:r>
              <a:rPr lang="ru-RU" sz="1600" b="1" dirty="0" smtClean="0">
                <a:solidFill>
                  <a:srgbClr val="C00000"/>
                </a:solidFill>
              </a:rPr>
              <a:t>расходов </a:t>
            </a:r>
          </a:p>
          <a:p>
            <a:pPr algn="ctr" fontAlgn="ctr"/>
            <a:r>
              <a:rPr lang="ru-RU" sz="1600" b="1" dirty="0" smtClean="0">
                <a:solidFill>
                  <a:srgbClr val="C00000"/>
                </a:solidFill>
              </a:rPr>
              <a:t>в 2024 году </a:t>
            </a:r>
            <a:r>
              <a:rPr lang="ru-RU" sz="1600" b="1" dirty="0">
                <a:solidFill>
                  <a:srgbClr val="C00000"/>
                </a:solidFill>
              </a:rPr>
              <a:t>(собственные средства) </a:t>
            </a: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5876588" y="3768899"/>
            <a:ext cx="24266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050" dirty="0" smtClean="0"/>
              <a:t>на </a:t>
            </a:r>
            <a:r>
              <a:rPr lang="ru-RU" altLang="ru-RU" sz="1050" dirty="0"/>
              <a:t>реализацию регионального проекта «Спорт-норма жизни»</a:t>
            </a:r>
            <a:endParaRPr lang="ru-RU" altLang="ru-RU" sz="1050" dirty="0" smtClean="0"/>
          </a:p>
          <a:p>
            <a:pPr algn="ctr"/>
            <a:r>
              <a:rPr lang="ru-RU" altLang="ru-RU" sz="1050" b="1" dirty="0" smtClean="0"/>
              <a:t>2024г</a:t>
            </a:r>
            <a:r>
              <a:rPr lang="ru-RU" altLang="ru-RU" sz="1050" dirty="0" smtClean="0"/>
              <a:t> </a:t>
            </a:r>
            <a:r>
              <a:rPr lang="ru-RU" altLang="ru-RU" sz="1050" b="1" dirty="0" smtClean="0">
                <a:solidFill>
                  <a:srgbClr val="C00000"/>
                </a:solidFill>
              </a:rPr>
              <a:t>0,52</a:t>
            </a:r>
          </a:p>
          <a:p>
            <a:pPr algn="ctr"/>
            <a:r>
              <a:rPr lang="ru-RU" altLang="ru-RU" sz="1050" b="1" dirty="0" smtClean="0"/>
              <a:t>2025-2026г </a:t>
            </a:r>
            <a:r>
              <a:rPr lang="ru-RU" altLang="ru-RU" sz="1050" b="1" dirty="0" smtClean="0">
                <a:solidFill>
                  <a:srgbClr val="C00000"/>
                </a:solidFill>
              </a:rPr>
              <a:t>0,17</a:t>
            </a:r>
            <a:endParaRPr lang="ru-RU" altLang="ru-RU" sz="1050" b="1" dirty="0">
              <a:solidFill>
                <a:srgbClr val="C0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7020272" y="3410275"/>
            <a:ext cx="2" cy="3586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346232" y="4436985"/>
            <a:ext cx="118978" cy="3073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32872"/>
              </p:ext>
            </p:extLst>
          </p:nvPr>
        </p:nvGraphicFramePr>
        <p:xfrm>
          <a:off x="323529" y="1124744"/>
          <a:ext cx="8271707" cy="19678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17758">
                  <a:extLst>
                    <a:ext uri="{9D8B030D-6E8A-4147-A177-3AD203B41FA5}"/>
                  </a:extLst>
                </a:gridCol>
                <a:gridCol w="1415669"/>
                <a:gridCol w="1321291">
                  <a:extLst>
                    <a:ext uri="{9D8B030D-6E8A-4147-A177-3AD203B41FA5}"/>
                  </a:extLst>
                </a:gridCol>
                <a:gridCol w="1316989">
                  <a:extLst>
                    <a:ext uri="{9D8B030D-6E8A-4147-A177-3AD203B41FA5}"/>
                  </a:extLst>
                </a:gridCol>
              </a:tblGrid>
              <a:tr h="425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355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Предусмотрено </a:t>
                      </a:r>
                      <a:r>
                        <a:rPr lang="ru-RU" sz="11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всего</a:t>
                      </a:r>
                      <a:r>
                        <a:rPr lang="ru-RU" sz="11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, </a:t>
                      </a:r>
                      <a:endParaRPr lang="ru-RU" sz="1100" b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том числе: 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13,8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13,0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13,0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  <a:tr h="237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 собственные средства бюджета округа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12,6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  <a:tr h="710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целевые субсидии из областного бюджета: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субсидия</a:t>
                      </a:r>
                      <a:r>
                        <a:rPr lang="ru-RU" sz="1200" i="1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на внедрение и (или) эксплуатацию аппаратно-программного комплекса "Безопасный город" 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8" name="Выноска со стрелкой вниз 37"/>
          <p:cNvSpPr/>
          <p:nvPr/>
        </p:nvSpPr>
        <p:spPr>
          <a:xfrm>
            <a:off x="6146966" y="3639075"/>
            <a:ext cx="2448270" cy="4089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Century Gothic" pitchFamily="34" charset="0"/>
              </a:rPr>
              <a:t>Участники программы</a:t>
            </a:r>
            <a:endParaRPr lang="ru-RU" sz="1400" b="1" dirty="0">
              <a:latin typeface="Century Gothic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87678"/>
              </p:ext>
            </p:extLst>
          </p:nvPr>
        </p:nvGraphicFramePr>
        <p:xfrm>
          <a:off x="395536" y="3864014"/>
          <a:ext cx="4320480" cy="2716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>
                  <a:extLst>
                    <a:ext uri="{9D8B030D-6E8A-4147-A177-3AD203B41FA5}"/>
                  </a:extLst>
                </a:gridCol>
              </a:tblGrid>
              <a:tr h="9997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Century Gothic" pitchFamily="34" charset="0"/>
                        </a:rPr>
                        <a:t>  1.обеспечение деятельности ЕДДС и БУ «Аварийно-спасательный отряд»</a:t>
                      </a:r>
                      <a:r>
                        <a:rPr lang="ru-RU" sz="11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entury Gothic" pitchFamily="34" charset="0"/>
                        </a:rPr>
                        <a:t>Расходы предусмотрены</a:t>
                      </a:r>
                      <a:r>
                        <a:rPr lang="ru-RU" sz="1100" baseline="0" dirty="0" smtClean="0">
                          <a:latin typeface="Century Gothic" pitchFamily="34" charset="0"/>
                        </a:rPr>
                        <a:t> с учетом </a:t>
                      </a:r>
                      <a:r>
                        <a:rPr lang="ru-RU" sz="11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entury Gothic" pitchFamily="34" charset="0"/>
                        </a:rPr>
                        <a:t>- увеличения  МРОТ с 1 января 2023 года до 22128,3руб.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latin typeface="Century Gothic" pitchFamily="34" charset="0"/>
                        </a:rPr>
                        <a:t>-</a:t>
                      </a:r>
                      <a:r>
                        <a:rPr lang="ru-RU" sz="1100" b="0" i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ru-RU" sz="1100" b="0" i="0" baseline="0" dirty="0" smtClean="0">
                          <a:latin typeface="Century Gothic" pitchFamily="34" charset="0"/>
                        </a:rPr>
                        <a:t>индексации расходов на оплату коммунальных услуг на 4%</a:t>
                      </a:r>
                      <a:endParaRPr lang="ru-RU" sz="1100" b="0" i="0" dirty="0" smtClean="0">
                        <a:latin typeface="Century Gothic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/>
                </a:extLst>
              </a:tr>
              <a:tr h="327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effectLst/>
                          <a:latin typeface="Century Gothic" pitchFamily="34" charset="0"/>
                        </a:rPr>
                        <a:t>  2</a:t>
                      </a:r>
                      <a:r>
                        <a:rPr lang="ru-RU" sz="1050" u="none" strike="noStrike" kern="1200" dirty="0" smtClean="0">
                          <a:effectLst/>
                          <a:latin typeface="Century Gothic" pitchFamily="34" charset="0"/>
                        </a:rPr>
                        <a:t>.</a:t>
                      </a:r>
                      <a:r>
                        <a:rPr lang="ru-RU" sz="105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entury Gothic" pitchFamily="34" charset="0"/>
                        </a:rPr>
                        <a:t>построение системы оповещения на территории </a:t>
                      </a:r>
                      <a:r>
                        <a:rPr lang="ru-RU" sz="1100" dirty="0" err="1" smtClean="0">
                          <a:effectLst/>
                          <a:latin typeface="Century Gothic" pitchFamily="34" charset="0"/>
                        </a:rPr>
                        <a:t>Грязовецкого</a:t>
                      </a:r>
                      <a:r>
                        <a:rPr lang="ru-RU" sz="1100" dirty="0" smtClean="0">
                          <a:effectLst/>
                          <a:latin typeface="Century Gothic" pitchFamily="34" charset="0"/>
                        </a:rPr>
                        <a:t> округа (разработка ПСД)</a:t>
                      </a:r>
                      <a:endParaRPr lang="ru-RU" sz="1100" b="0" i="0" u="none" strike="noStrike" kern="1200" dirty="0" smtClean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/>
                </a:extLst>
              </a:tr>
              <a:tr h="419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latin typeface="Century Gothic" pitchFamily="34" charset="0"/>
                        </a:rPr>
                        <a:t>  3</a:t>
                      </a:r>
                      <a:r>
                        <a:rPr lang="ru-RU" sz="1100" dirty="0" smtClean="0">
                          <a:latin typeface="Century Gothic" pitchFamily="34" charset="0"/>
                        </a:rPr>
                        <a:t>. </a:t>
                      </a:r>
                      <a:r>
                        <a:rPr lang="ru-RU" sz="1100" dirty="0" smtClean="0">
                          <a:effectLst/>
                          <a:latin typeface="Century Gothic" pitchFamily="34" charset="0"/>
                        </a:rPr>
                        <a:t>обеспечение первичных мер пожарной безопасности на территории округа</a:t>
                      </a:r>
                      <a:r>
                        <a:rPr lang="ru-RU" sz="1100" kern="100" spc="1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endParaRPr lang="ru-RU" sz="1100" b="0" i="0" dirty="0" smtClean="0">
                        <a:latin typeface="Century Gothic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/>
                </a:extLst>
              </a:tr>
              <a:tr h="425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Century Gothic" pitchFamily="34" charset="0"/>
                        </a:rPr>
                        <a:t>  4. проведение мероприятий по профилактике безнадзорности, правонарушений и преступлений несовершеннолетних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16" marB="0" anchor="ctr"/>
                </a:tc>
              </a:tr>
              <a:tr h="425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Century Gothic" pitchFamily="34" charset="0"/>
                        </a:rPr>
                        <a:t>  5. Расходы на предупреждение экстремизма и терроризма (приобретение </a:t>
                      </a:r>
                      <a:r>
                        <a:rPr lang="ru-RU" sz="1100" kern="1200" dirty="0" err="1" smtClean="0">
                          <a:effectLst/>
                          <a:latin typeface="Century Gothic" pitchFamily="34" charset="0"/>
                        </a:rPr>
                        <a:t>фан</a:t>
                      </a:r>
                      <a:r>
                        <a:rPr lang="ru-RU" sz="1100" kern="1200" dirty="0" smtClean="0">
                          <a:effectLst/>
                          <a:latin typeface="Century Gothic" pitchFamily="34" charset="0"/>
                        </a:rPr>
                        <a:t>-барьеров)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16" marB="0" anchor="ctr"/>
                </a:tc>
              </a:tr>
            </a:tbl>
          </a:graphicData>
        </a:graphic>
      </p:graphicFrame>
      <p:sp>
        <p:nvSpPr>
          <p:cNvPr id="23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-26232" y="44624"/>
            <a:ext cx="8963887" cy="777777"/>
          </a:xfrm>
          <a:prstGeom prst="halfFrame">
            <a:avLst>
              <a:gd name="adj1" fmla="val 21052"/>
              <a:gd name="adj2" fmla="val 18107"/>
            </a:avLst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 МП «Обеспечение профилактики правонарушений, безопасности 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населения и территории в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/>
                <a:cs typeface="Century Gothic"/>
              </a:rPr>
              <a:t>Грязовецком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 муниципальном округе 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 2023 – 2028 годы»,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/>
                <a:cs typeface="Century Gothic"/>
              </a:rPr>
              <a:t>млн.руб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27" y="161988"/>
            <a:ext cx="672823" cy="51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право 29"/>
          <p:cNvSpPr/>
          <p:nvPr/>
        </p:nvSpPr>
        <p:spPr>
          <a:xfrm>
            <a:off x="4932040" y="4236132"/>
            <a:ext cx="823036" cy="1008112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2160" y="4236132"/>
            <a:ext cx="2715690" cy="4019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Администрация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Грязовецкого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муниципального округа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13257" y="4801688"/>
            <a:ext cx="2715689" cy="1795664"/>
          </a:xfrm>
          <a:prstGeom prst="roundRect">
            <a:avLst>
              <a:gd name="adj" fmla="val 26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Территориальные управления:</a:t>
            </a: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- Вохтожское</a:t>
            </a: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</a:rPr>
              <a:t>Грязовецкое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Комьянское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Перцевское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Ростиловское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Сидоровское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Юровское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04" y="908720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7544" y="327923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Основные направления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расходов </a:t>
            </a:r>
          </a:p>
          <a:p>
            <a:pPr algn="ctr" font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в 2024 году 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адержка 4"/>
          <p:cNvSpPr/>
          <p:nvPr/>
        </p:nvSpPr>
        <p:spPr>
          <a:xfrm rot="16200000">
            <a:off x="7153151" y="1105197"/>
            <a:ext cx="1944687" cy="1677987"/>
          </a:xfrm>
          <a:prstGeom prst="flowChartDelay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pitchFamily="34" charset="0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5464175" y="2211388"/>
            <a:ext cx="30749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-4764"/>
            <a:ext cx="9144000" cy="792000"/>
          </a:xfrm>
          <a:prstGeom prst="halfFrame">
            <a:avLst>
              <a:gd name="adj1" fmla="val 23250"/>
              <a:gd name="adj2" fmla="val 3333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/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ОСНОВНЫЕ  НАПРАВЛЕНИЯ  НАЛОГОВОЙ И БЮДЖЕТНОЙ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    ПОЛИТИКИ ГРЯЗОВЕЦКОГО МУНИЦИПАЛЬНОГО ОКРУГА НА 2024 – 2026 </a:t>
            </a:r>
            <a:r>
              <a:rPr lang="ru-RU" sz="1100" b="1" dirty="0" smtClean="0">
                <a:solidFill>
                  <a:srgbClr val="002060"/>
                </a:solidFill>
                <a:latin typeface="Century Gothic" pitchFamily="34" charset="0"/>
              </a:rPr>
              <a:t>ГГ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289" y="4186544"/>
            <a:ext cx="4296742" cy="604183"/>
          </a:xfrm>
          <a:prstGeom prst="downArrow">
            <a:avLst>
              <a:gd name="adj1" fmla="val 100000"/>
              <a:gd name="adj2" fmla="val 13939"/>
            </a:avLst>
          </a:prstGeom>
          <a:solidFill>
            <a:srgbClr val="0070C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600" b="1" i="1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r>
              <a:rPr lang="ru-RU" sz="1400" dirty="0">
                <a:latin typeface="Century Gothic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4777" y="4192969"/>
            <a:ext cx="4309711" cy="604183"/>
          </a:xfrm>
          <a:prstGeom prst="downArrow">
            <a:avLst>
              <a:gd name="adj1" fmla="val 100000"/>
              <a:gd name="adj2" fmla="val 1393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r>
              <a:rPr lang="ru-RU" i="1" dirty="0" smtClean="0">
                <a:latin typeface="Century Gothic" pitchFamily="34" charset="0"/>
              </a:rPr>
              <a:t>ОСНОВНЫЕ НАПРАВЛЕНИЯ БЮДЖЕТНОЙ ПОЛИТИКИ</a:t>
            </a:r>
            <a:endParaRPr lang="ru-RU" i="1" dirty="0">
              <a:latin typeface="Century Gothic" pitchFamily="34" charset="0"/>
            </a:endParaRPr>
          </a:p>
        </p:txBody>
      </p:sp>
      <p:sp>
        <p:nvSpPr>
          <p:cNvPr id="6156" name="Прямоугольник 10"/>
          <p:cNvSpPr>
            <a:spLocks noChangeArrowheads="1"/>
          </p:cNvSpPr>
          <p:nvPr/>
        </p:nvSpPr>
        <p:spPr bwMode="auto">
          <a:xfrm>
            <a:off x="4483100" y="4849068"/>
            <a:ext cx="456088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 smtClean="0">
                <a:latin typeface="Century Gothic" pitchFamily="34" charset="0"/>
              </a:rPr>
              <a:t>исполнение </a:t>
            </a:r>
            <a:r>
              <a:rPr lang="ru-RU" altLang="ru-RU" sz="1300" b="1" i="1" dirty="0">
                <a:latin typeface="Century Gothic" pitchFamily="34" charset="0"/>
              </a:rPr>
              <a:t>Указов Президента РФ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>
                <a:latin typeface="Century Gothic" pitchFamily="34" charset="0"/>
              </a:rPr>
              <a:t>сохранение социальной направленности бюджета </a:t>
            </a:r>
            <a:endParaRPr lang="ru-RU" altLang="ru-RU" sz="1300" b="1" i="1" dirty="0" smtClean="0">
              <a:latin typeface="Century Gothic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 smtClean="0">
                <a:latin typeface="Century Gothic" pitchFamily="34" charset="0"/>
              </a:rPr>
              <a:t>программно-целевой </a:t>
            </a:r>
            <a:r>
              <a:rPr lang="ru-RU" altLang="ru-RU" sz="1300" b="1" i="1" dirty="0">
                <a:latin typeface="Century Gothic" pitchFamily="34" charset="0"/>
              </a:rPr>
              <a:t>принцип планирования бюджета </a:t>
            </a:r>
            <a:r>
              <a:rPr lang="ru-RU" altLang="ru-RU" sz="1300" b="1" i="1" dirty="0" smtClean="0">
                <a:latin typeface="Century Gothic" pitchFamily="34" charset="0"/>
              </a:rPr>
              <a:t>округа</a:t>
            </a:r>
            <a:endParaRPr lang="ru-RU" altLang="ru-RU" sz="1300" b="1" i="1" dirty="0">
              <a:latin typeface="Century Gothic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 smtClean="0">
                <a:latin typeface="Century Gothic" pitchFamily="34" charset="0"/>
              </a:rPr>
              <a:t>совершенствование </a:t>
            </a:r>
            <a:r>
              <a:rPr lang="ru-RU" altLang="ru-RU" sz="1300" b="1" i="1" dirty="0">
                <a:latin typeface="Century Gothic" pitchFamily="34" charset="0"/>
              </a:rPr>
              <a:t>муниципального финансового </a:t>
            </a:r>
            <a:r>
              <a:rPr lang="ru-RU" altLang="ru-RU" sz="1300" b="1" i="1" dirty="0" smtClean="0">
                <a:latin typeface="Century Gothic" pitchFamily="34" charset="0"/>
              </a:rPr>
              <a:t>контроля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1300" b="1" i="1" dirty="0">
                <a:latin typeface="Century Gothic" pitchFamily="34" charset="0"/>
              </a:rPr>
              <a:t>обеспечение публичности бюджетного процесса для граждан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ru-RU" altLang="ru-RU" sz="13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9" y="4790728"/>
            <a:ext cx="4039440" cy="16927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ru-RU" sz="1300" b="1" i="1" dirty="0">
                <a:latin typeface="Century Gothic" pitchFamily="34" charset="0"/>
                <a:cs typeface="Arial" panose="020B0604020202020204" pitchFamily="34" charset="0"/>
              </a:rPr>
              <a:t>обеспечение среднесрочной сбалансированности бюджета </a:t>
            </a:r>
            <a:r>
              <a:rPr lang="ru-RU" sz="1300" b="1" i="1" dirty="0" smtClean="0">
                <a:latin typeface="Century Gothic" pitchFamily="34" charset="0"/>
                <a:cs typeface="Arial" panose="020B0604020202020204" pitchFamily="34" charset="0"/>
              </a:rPr>
              <a:t>округа</a:t>
            </a:r>
            <a:endParaRPr lang="ru-RU" sz="1300" b="1" i="1" dirty="0">
              <a:latin typeface="Century Gothic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ru-RU" sz="1300" b="1" i="1" dirty="0">
                <a:latin typeface="Century Gothic" pitchFamily="34" charset="0"/>
                <a:cs typeface="Arial" panose="020B0604020202020204" pitchFamily="34" charset="0"/>
              </a:rPr>
              <a:t>укрепление доходной базы </a:t>
            </a:r>
            <a:r>
              <a:rPr lang="ru-RU" sz="1300" b="1" i="1" dirty="0" smtClean="0">
                <a:latin typeface="Century Gothic" pitchFamily="34" charset="0"/>
                <a:cs typeface="Arial" panose="020B0604020202020204" pitchFamily="34" charset="0"/>
              </a:rPr>
              <a:t>бюджета</a:t>
            </a:r>
            <a:endParaRPr lang="ru-RU" sz="1300" b="1" i="1" dirty="0">
              <a:latin typeface="Century Gothic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ru-RU" sz="1300" b="1" i="1" dirty="0">
                <a:latin typeface="Century Gothic" pitchFamily="34" charset="0"/>
                <a:cs typeface="Arial" panose="020B0604020202020204" pitchFamily="34" charset="0"/>
              </a:rPr>
              <a:t>с</a:t>
            </a:r>
            <a:r>
              <a:rPr lang="ru-RU" sz="1300" b="1" i="1" dirty="0" smtClean="0">
                <a:latin typeface="Century Gothic" pitchFamily="34" charset="0"/>
                <a:cs typeface="Arial" panose="020B0604020202020204" pitchFamily="34" charset="0"/>
              </a:rPr>
              <a:t>окращение задолженности по налоговым и неналоговым платежам и легализация доходов бизнеса</a:t>
            </a:r>
            <a:endParaRPr lang="ru-RU" sz="1300" b="1" i="1" dirty="0">
              <a:latin typeface="Century Gothic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ru-RU" sz="1300" b="1" i="1" dirty="0">
                <a:latin typeface="Century Gothic" pitchFamily="34" charset="0"/>
                <a:cs typeface="Arial" panose="020B0604020202020204" pitchFamily="34" charset="0"/>
              </a:rPr>
              <a:t>эффективное управление муниципальным долгом </a:t>
            </a:r>
            <a:r>
              <a:rPr lang="ru-RU" sz="1300" b="1" i="1" dirty="0" smtClean="0">
                <a:latin typeface="Century Gothic" pitchFamily="34" charset="0"/>
                <a:cs typeface="Arial" panose="020B0604020202020204" pitchFamily="34" charset="0"/>
              </a:rPr>
              <a:t>округа</a:t>
            </a:r>
            <a:endParaRPr lang="ru-RU" sz="1300" b="1" i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3" y="1846240"/>
            <a:ext cx="686554" cy="9412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17" y="1944190"/>
            <a:ext cx="697058" cy="9807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74" y="1092748"/>
            <a:ext cx="1154802" cy="86610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1744" y="1160968"/>
            <a:ext cx="2016000" cy="1980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Основа формирования проекта бюджета </a:t>
            </a:r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округа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на </a:t>
            </a:r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2024-2026 </a:t>
            </a: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годы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652488" y="980728"/>
            <a:ext cx="4572000" cy="648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базовый сценарий прогноза социально-экономического </a:t>
            </a:r>
            <a:r>
              <a:rPr lang="ru-RU" sz="1200" b="1" i="1" dirty="0">
                <a:solidFill>
                  <a:srgbClr val="002060"/>
                </a:solidFill>
                <a:latin typeface="Century Gothic" pitchFamily="34" charset="0"/>
              </a:rPr>
              <a:t>развития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округа</a:t>
            </a:r>
            <a:endParaRPr lang="ru-RU" sz="1200" b="1" i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349548" y="1229662"/>
            <a:ext cx="261937" cy="4064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652488" y="1767184"/>
            <a:ext cx="4572000" cy="648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i="1" dirty="0">
                <a:solidFill>
                  <a:srgbClr val="002060"/>
                </a:solidFill>
                <a:latin typeface="Century Gothic" pitchFamily="34" charset="0"/>
              </a:rPr>
              <a:t>с учетом изменений федерального и регионального законодательства по доходам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639788" y="2564976"/>
            <a:ext cx="4572000" cy="648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с </a:t>
            </a:r>
            <a:r>
              <a:rPr lang="ru-RU" sz="1200" b="1" i="1" dirty="0">
                <a:solidFill>
                  <a:srgbClr val="002060"/>
                </a:solidFill>
                <a:latin typeface="Century Gothic" pitchFamily="34" charset="0"/>
              </a:rPr>
              <a:t>учетом необходимости выполнения условий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Соглашений</a:t>
            </a:r>
            <a:r>
              <a:rPr lang="ru-RU" sz="1200" b="1" i="1" dirty="0">
                <a:solidFill>
                  <a:srgbClr val="002060"/>
                </a:solidFill>
                <a:latin typeface="Century Gothic" pitchFamily="34" charset="0"/>
              </a:rPr>
              <a:t>, заключенных с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itchFamily="34" charset="0"/>
              </a:rPr>
              <a:t> Правительством области </a:t>
            </a:r>
            <a:endParaRPr lang="ru-RU" sz="12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341987" y="1896120"/>
            <a:ext cx="269498" cy="4064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349438" y="2538425"/>
            <a:ext cx="261937" cy="4064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034" y="3429000"/>
            <a:ext cx="875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Постановление администрации Грязовецкого  муниципального  района от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13.11.2023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года  №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2767</a:t>
            </a:r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«Об основных направлениях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бюджетной,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налоговой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и долговой политики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Грязовецкого муниципального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округа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на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2024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год и плановый период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2025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и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2026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годов»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766033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9612560" y="104246"/>
            <a:ext cx="1656184" cy="682990"/>
            <a:chOff x="8190726" y="113697"/>
            <a:chExt cx="1656184" cy="68299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060" y="113697"/>
              <a:ext cx="682990" cy="6829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6" name="TextBox 25"/>
            <p:cNvSpPr txBox="1"/>
            <p:nvPr/>
          </p:nvSpPr>
          <p:spPr>
            <a:xfrm rot="20111206">
              <a:off x="8190726" y="171027"/>
              <a:ext cx="1656184" cy="2616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050" b="1" dirty="0" smtClean="0">
                  <a:solidFill>
                    <a:schemeClr val="bg1"/>
                  </a:solidFill>
                </a:rPr>
                <a:t>БЮДЖЕТ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44" y="132623"/>
            <a:ext cx="781644" cy="51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345143"/>
      </p:ext>
    </p:extLst>
  </p:cSld>
  <p:clrMapOvr>
    <a:masterClrMapping/>
  </p:clrMapOvr>
  <p:transition advTm="882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39463"/>
              </p:ext>
            </p:extLst>
          </p:nvPr>
        </p:nvGraphicFramePr>
        <p:xfrm>
          <a:off x="381420" y="1196752"/>
          <a:ext cx="8148181" cy="20467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54771">
                  <a:extLst>
                    <a:ext uri="{9D8B030D-6E8A-4147-A177-3AD203B41FA5}"/>
                  </a:extLst>
                </a:gridCol>
                <a:gridCol w="1394529"/>
                <a:gridCol w="1301559">
                  <a:extLst>
                    <a:ext uri="{9D8B030D-6E8A-4147-A177-3AD203B41FA5}"/>
                  </a:extLst>
                </a:gridCol>
                <a:gridCol w="1297322">
                  <a:extLst>
                    <a:ext uri="{9D8B030D-6E8A-4147-A177-3AD203B41FA5}"/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367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Times New Roman"/>
                        </a:rPr>
                        <a:t>Предусмотрено </a:t>
                      </a:r>
                      <a:r>
                        <a:rPr lang="ru-RU" sz="11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всего</a:t>
                      </a:r>
                      <a:r>
                        <a:rPr lang="ru-RU" sz="11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, </a:t>
                      </a:r>
                      <a:endParaRPr lang="ru-RU" sz="1100" b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том числе: 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11,0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10,8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10,9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  <a:tr h="2808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 собственные средства бюджета округа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10,3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10,4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  <a:tr h="417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целевые субсидии из областного бюджета: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субсидия</a:t>
                      </a:r>
                      <a:r>
                        <a:rPr lang="ru-RU" sz="1200" i="1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на внедрение и (или) эксплуатацию аппаратно-программного комплекса "Безопасный город" 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8" name="Выноска со стрелкой вниз 37"/>
          <p:cNvSpPr/>
          <p:nvPr/>
        </p:nvSpPr>
        <p:spPr>
          <a:xfrm>
            <a:off x="6146966" y="3639075"/>
            <a:ext cx="2448270" cy="4089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Century Gothic" pitchFamily="34" charset="0"/>
              </a:rPr>
              <a:t>Участники программы</a:t>
            </a:r>
            <a:endParaRPr lang="ru-RU" sz="1400" b="1" dirty="0">
              <a:latin typeface="Century Gothic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7514"/>
              </p:ext>
            </p:extLst>
          </p:nvPr>
        </p:nvGraphicFramePr>
        <p:xfrm>
          <a:off x="395536" y="4025590"/>
          <a:ext cx="4608512" cy="268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512">
                  <a:extLst>
                    <a:ext uri="{9D8B030D-6E8A-4147-A177-3AD203B41FA5}"/>
                  </a:extLst>
                </a:gridCol>
              </a:tblGrid>
              <a:tr h="9997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Century Gothic" pitchFamily="34" charset="0"/>
                        </a:rPr>
                        <a:t>  1.обеспечение деятельности ЕДДС и БУ «Аварийно-спасательный отряд»</a:t>
                      </a:r>
                      <a:r>
                        <a:rPr lang="ru-RU" sz="11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Century Gothic" pitchFamily="34" charset="0"/>
                        </a:rPr>
                        <a:t>Расходы предусмотрены</a:t>
                      </a:r>
                      <a:r>
                        <a:rPr lang="ru-RU" sz="1050" baseline="0" dirty="0" smtClean="0">
                          <a:latin typeface="Century Gothic" pitchFamily="34" charset="0"/>
                        </a:rPr>
                        <a:t> с учетом </a:t>
                      </a:r>
                      <a:r>
                        <a:rPr lang="ru-RU" sz="105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Century Gothic" pitchFamily="34" charset="0"/>
                        </a:rPr>
                        <a:t>- увеличения фондов оплаты труда работников учреждений на 4%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Century Gothic" pitchFamily="34" charset="0"/>
                        </a:rPr>
                        <a:t>- увеличением  МРОТ с 1 января 2023 года до 16242 руб.,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Century Gothic" pitchFamily="34" charset="0"/>
                        </a:rPr>
                        <a:t>  на 2024-2025г увеличение на 4% ежегодно</a:t>
                      </a:r>
                      <a:endParaRPr lang="ru-RU" sz="1050" b="0" i="1" dirty="0" smtClean="0">
                        <a:latin typeface="Century Gothic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/>
                </a:extLst>
              </a:tr>
              <a:tr h="327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effectLst/>
                          <a:latin typeface="Century Gothic" pitchFamily="34" charset="0"/>
                        </a:rPr>
                        <a:t>  2</a:t>
                      </a:r>
                      <a:r>
                        <a:rPr lang="ru-RU" sz="1050" u="none" strike="noStrike" kern="1200" dirty="0" smtClean="0">
                          <a:effectLst/>
                          <a:latin typeface="Century Gothic" pitchFamily="34" charset="0"/>
                        </a:rPr>
                        <a:t>.</a:t>
                      </a:r>
                      <a:r>
                        <a:rPr lang="ru-RU" sz="105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entury Gothic" pitchFamily="34" charset="0"/>
                        </a:rPr>
                        <a:t>обслуживание системы оповещения «Маяк»</a:t>
                      </a:r>
                      <a:endParaRPr lang="ru-RU" sz="1100" b="0" i="0" u="none" strike="noStrike" kern="1200" dirty="0" smtClean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/>
                </a:extLst>
              </a:tr>
              <a:tr h="419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latin typeface="Century Gothic" pitchFamily="34" charset="0"/>
                        </a:rPr>
                        <a:t>  3</a:t>
                      </a:r>
                      <a:r>
                        <a:rPr lang="ru-RU" sz="1100" dirty="0" smtClean="0">
                          <a:latin typeface="Century Gothic" pitchFamily="34" charset="0"/>
                        </a:rPr>
                        <a:t>. </a:t>
                      </a:r>
                      <a:r>
                        <a:rPr lang="ru-RU" sz="1100" dirty="0" smtClean="0">
                          <a:effectLst/>
                          <a:latin typeface="Century Gothic" pitchFamily="34" charset="0"/>
                        </a:rPr>
                        <a:t>обеспечение первичных мер пожарной безопасности на территории округа</a:t>
                      </a:r>
                      <a:r>
                        <a:rPr lang="ru-RU" sz="1100" kern="100" spc="1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endParaRPr lang="ru-RU" sz="1100" b="0" i="0" dirty="0" smtClean="0">
                        <a:latin typeface="Century Gothic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/>
                </a:extLst>
              </a:tr>
              <a:tr h="425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Century Gothic" pitchFamily="34" charset="0"/>
                        </a:rPr>
                        <a:t>  4. проведение мероприятий по профилактике безнадзорности, правонарушений и преступлений несовершеннолетних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16" marB="0" anchor="ctr"/>
                </a:tc>
              </a:tr>
              <a:tr h="425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Century Gothic" pitchFamily="34" charset="0"/>
                        </a:rPr>
                        <a:t> 5. расходы по </a:t>
                      </a:r>
                      <a:r>
                        <a:rPr lang="ru-RU" sz="1100" kern="100" dirty="0" smtClean="0">
                          <a:effectLst/>
                          <a:latin typeface="Century Gothic" pitchFamily="34" charset="0"/>
                        </a:rPr>
                        <a:t>профилактике преступлений и иных правонарушений на территории округа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16" marB="0" anchor="ctr"/>
                </a:tc>
              </a:tr>
            </a:tbl>
          </a:graphicData>
        </a:graphic>
      </p:graphicFrame>
      <p:sp>
        <p:nvSpPr>
          <p:cNvPr id="23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-26232" y="44624"/>
            <a:ext cx="8963887" cy="777777"/>
          </a:xfrm>
          <a:prstGeom prst="halfFrame">
            <a:avLst>
              <a:gd name="adj1" fmla="val 21052"/>
              <a:gd name="adj2" fmla="val 18107"/>
            </a:avLst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 МП «Обеспечение профилактики правонарушений, безопасности 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населения и территории в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/>
                <a:cs typeface="Century Gothic"/>
              </a:rPr>
              <a:t>Грязовецком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 муниципальном округе 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 2023 – 2028 годы»,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/>
                <a:cs typeface="Century Gothic"/>
              </a:rPr>
              <a:t>млн.руб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27" y="161988"/>
            <a:ext cx="672823" cy="51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право 29"/>
          <p:cNvSpPr/>
          <p:nvPr/>
        </p:nvSpPr>
        <p:spPr>
          <a:xfrm>
            <a:off x="5045108" y="4236132"/>
            <a:ext cx="823036" cy="1008112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2160" y="4236132"/>
            <a:ext cx="2715690" cy="4019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Администрация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Грязовецкого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муниципального округа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13257" y="4801688"/>
            <a:ext cx="2715689" cy="1795664"/>
          </a:xfrm>
          <a:prstGeom prst="roundRect">
            <a:avLst>
              <a:gd name="adj" fmla="val 26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Территориальные управления:</a:t>
            </a: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- Вохтожское</a:t>
            </a: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</a:rPr>
              <a:t>Грязовецкое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Комьянское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Перцевское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Ростиловское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Сидоровское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Юровское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04" y="908720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07321" y="334668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Основные направления роста расходов </a:t>
            </a:r>
            <a:endParaRPr lang="ru-RU" sz="1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 font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в 2023 году 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56458"/>
              </p:ext>
            </p:extLst>
          </p:nvPr>
        </p:nvGraphicFramePr>
        <p:xfrm>
          <a:off x="251520" y="1014733"/>
          <a:ext cx="5774900" cy="22347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68000">
                  <a:extLst>
                    <a:ext uri="{9D8B030D-6E8A-4147-A177-3AD203B41FA5}"/>
                  </a:extLst>
                </a:gridCol>
                <a:gridCol w="914900"/>
                <a:gridCol w="828000">
                  <a:extLst>
                    <a:ext uri="{9D8B030D-6E8A-4147-A177-3AD203B41FA5}"/>
                  </a:extLst>
                </a:gridCol>
                <a:gridCol w="864000">
                  <a:extLst>
                    <a:ext uri="{9D8B030D-6E8A-4147-A177-3AD203B41FA5}"/>
                  </a:extLst>
                </a:gridCol>
              </a:tblGrid>
              <a:tr h="637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2026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28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Всего, в том числе: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37,0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0,1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0,1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/>
                </a:extLst>
              </a:tr>
              <a:tr h="261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 собственные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средства бюджета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округа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10,3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0,1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0,1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/>
                </a:extLst>
              </a:tr>
              <a:tr h="261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 субсидии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из областного и федерального бюджетов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11,1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/>
                </a:extLst>
              </a:tr>
              <a:tr h="288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- добровольные пожертвования от юридических лиц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15,6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92064" y="3444559"/>
            <a:ext cx="4456608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entury Gothic" pitchFamily="34" charset="0"/>
              </a:rPr>
              <a:t>СУБСИДИИ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2232717" y="3806855"/>
            <a:ext cx="216470" cy="2748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140" name="TextBox 31"/>
          <p:cNvSpPr txBox="1">
            <a:spLocks noChangeArrowheads="1"/>
          </p:cNvSpPr>
          <p:nvPr/>
        </p:nvSpPr>
        <p:spPr bwMode="auto">
          <a:xfrm>
            <a:off x="1204833" y="4139755"/>
            <a:ext cx="14401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050" b="1" dirty="0" smtClean="0">
                <a:latin typeface="Century Gothic" pitchFamily="34" charset="0"/>
              </a:rPr>
              <a:t>Разработка и реализация инициативных проектов КРСТ</a:t>
            </a:r>
            <a:endParaRPr lang="ru-RU" altLang="ru-RU" sz="1050" b="1" dirty="0">
              <a:latin typeface="Century Gothic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 2,9 </a:t>
            </a:r>
            <a:endParaRPr lang="ru-RU" alt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067944" y="3808371"/>
            <a:ext cx="216024" cy="274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143" name="TextBox 19"/>
          <p:cNvSpPr txBox="1">
            <a:spLocks noChangeArrowheads="1"/>
          </p:cNvSpPr>
          <p:nvPr/>
        </p:nvSpPr>
        <p:spPr bwMode="auto">
          <a:xfrm>
            <a:off x="2987824" y="4121603"/>
            <a:ext cx="252028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050" b="1" dirty="0" smtClean="0">
                <a:latin typeface="Century Gothic" pitchFamily="34" charset="0"/>
              </a:rPr>
              <a:t> Проведение мероприятий по предотвращению распространения сорного растения борщевик Сосновского</a:t>
            </a:r>
            <a:endParaRPr lang="ru-RU" altLang="ru-RU" sz="1050" b="1" dirty="0">
              <a:latin typeface="Century Gothic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Century Gothic" pitchFamily="34" charset="0"/>
              </a:rPr>
              <a:t>8,2</a:t>
            </a:r>
            <a:endParaRPr lang="ru-RU" altLang="ru-RU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endParaRPr lang="ru-RU" altLang="ru-RU" sz="1400" b="1" dirty="0">
              <a:latin typeface="Century Gothic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-3796" y="822851"/>
            <a:ext cx="9108000" cy="0"/>
          </a:xfrm>
          <a:prstGeom prst="line">
            <a:avLst/>
          </a:prstGeom>
        </p:spPr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4" y="103462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389764"/>
              </p:ext>
            </p:extLst>
          </p:nvPr>
        </p:nvGraphicFramePr>
        <p:xfrm>
          <a:off x="3395292" y="5352709"/>
          <a:ext cx="1683164" cy="1274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362"/>
                <a:gridCol w="274802"/>
              </a:tblGrid>
              <a:tr h="246885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100" b="1" kern="1200" dirty="0" err="1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Грязовецкое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5,3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100" b="1" kern="1200" dirty="0" err="1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Комьянское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2,2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100" b="1" kern="1200" dirty="0" err="1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Перцевское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100" b="1" kern="1200" dirty="0" err="1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Ростиловское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100" b="1" kern="1200" dirty="0" err="1">
                          <a:solidFill>
                            <a:srgbClr val="0070C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Юровское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96136" y="3350753"/>
            <a:ext cx="334786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Объекты,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реализуемые в 2024 году</a:t>
            </a:r>
          </a:p>
          <a:p>
            <a:pPr algn="ctr"/>
            <a:endParaRPr lang="ru-RU" sz="1400" b="1" dirty="0" smtClean="0">
              <a:latin typeface="Century Gothic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Реконструкция корта спорт. </a:t>
            </a:r>
            <a:r>
              <a:rPr lang="ru-RU" sz="1100" b="1" dirty="0">
                <a:latin typeface="Century Gothic" pitchFamily="34" charset="0"/>
              </a:rPr>
              <a:t>школы </a:t>
            </a:r>
            <a:r>
              <a:rPr lang="ru-RU" sz="1100" b="1" dirty="0" err="1" smtClean="0">
                <a:latin typeface="Century Gothic" pitchFamily="34" charset="0"/>
              </a:rPr>
              <a:t>п.Вохтога</a:t>
            </a:r>
            <a:r>
              <a:rPr lang="ru-RU" sz="1100" b="1" dirty="0" smtClean="0">
                <a:latin typeface="Century Gothic" pitchFamily="34" charset="0"/>
              </a:rPr>
              <a:t>  </a:t>
            </a: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16,1</a:t>
            </a:r>
            <a:endParaRPr lang="ru-RU" sz="16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Реконструкция ангара спортивной школы </a:t>
            </a:r>
            <a:r>
              <a:rPr lang="ru-RU" sz="1100" b="1" dirty="0" err="1" smtClean="0">
                <a:latin typeface="Century Gothic" pitchFamily="34" charset="0"/>
              </a:rPr>
              <a:t>п.Вохтога</a:t>
            </a:r>
            <a:r>
              <a:rPr lang="ru-RU" sz="1100" b="1" dirty="0" smtClean="0">
                <a:latin typeface="Century Gothic" pitchFamily="34" charset="0"/>
              </a:rPr>
              <a:t>  </a:t>
            </a:r>
            <a:r>
              <a:rPr lang="ru-RU" sz="1200" b="1" dirty="0" smtClean="0">
                <a:latin typeface="Century Gothic" pitchFamily="34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3,6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err="1" smtClean="0">
                <a:latin typeface="Century Gothic" pitchFamily="34" charset="0"/>
              </a:rPr>
              <a:t>Кап.ремонт</a:t>
            </a:r>
            <a:r>
              <a:rPr lang="ru-RU" sz="1100" b="1" dirty="0" smtClean="0">
                <a:latin typeface="Century Gothic" pitchFamily="34" charset="0"/>
              </a:rPr>
              <a:t> водопровода </a:t>
            </a:r>
            <a:r>
              <a:rPr lang="ru-RU" sz="1100" b="1" dirty="0" err="1" smtClean="0">
                <a:latin typeface="Century Gothic" pitchFamily="34" charset="0"/>
              </a:rPr>
              <a:t>п.Вохтога</a:t>
            </a:r>
            <a:r>
              <a:rPr lang="ru-RU" sz="1100" b="1" dirty="0" smtClean="0">
                <a:latin typeface="Century Gothic" pitchFamily="34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0,6</a:t>
            </a:r>
            <a:endParaRPr lang="ru-RU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Кап. ремонт </a:t>
            </a:r>
            <a:r>
              <a:rPr lang="ru-RU" sz="1100" b="1" dirty="0">
                <a:latin typeface="Century Gothic" pitchFamily="34" charset="0"/>
              </a:rPr>
              <a:t>здания </a:t>
            </a:r>
            <a:r>
              <a:rPr lang="ru-RU" sz="1100" b="1" dirty="0" smtClean="0">
                <a:latin typeface="Century Gothic" pitchFamily="34" charset="0"/>
              </a:rPr>
              <a:t>«Горизонт» МБУДО «Центр </a:t>
            </a:r>
            <a:r>
              <a:rPr lang="ru-RU" sz="1100" b="1" dirty="0" err="1" smtClean="0">
                <a:latin typeface="Century Gothic" pitchFamily="34" charset="0"/>
              </a:rPr>
              <a:t>разв</a:t>
            </a:r>
            <a:r>
              <a:rPr lang="ru-RU" sz="1100" b="1" dirty="0" smtClean="0">
                <a:latin typeface="Century Gothic" pitchFamily="34" charset="0"/>
              </a:rPr>
              <a:t>. </a:t>
            </a:r>
            <a:r>
              <a:rPr lang="ru-RU" sz="1100" b="1" dirty="0">
                <a:latin typeface="Century Gothic" pitchFamily="34" charset="0"/>
              </a:rPr>
              <a:t>детей и </a:t>
            </a:r>
            <a:r>
              <a:rPr lang="ru-RU" sz="1100" b="1" dirty="0" smtClean="0">
                <a:latin typeface="Century Gothic" pitchFamily="34" charset="0"/>
              </a:rPr>
              <a:t>мол.» </a:t>
            </a:r>
            <a:r>
              <a:rPr lang="ru-RU" sz="1100" b="1" dirty="0" err="1" smtClean="0">
                <a:latin typeface="Century Gothic" pitchFamily="34" charset="0"/>
              </a:rPr>
              <a:t>п.Вохтога</a:t>
            </a:r>
            <a:r>
              <a:rPr lang="ru-RU" sz="1100" b="1" dirty="0" smtClean="0">
                <a:latin typeface="Century Gothic" pitchFamily="34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2,9</a:t>
            </a:r>
            <a:endParaRPr lang="ru-RU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Кап. ремонт «Д/с № 5» п. Вохтога 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2,6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Кап. ремонт «</a:t>
            </a:r>
            <a:r>
              <a:rPr lang="ru-RU" sz="1100" b="1" dirty="0" err="1" smtClean="0">
                <a:latin typeface="Century Gothic" pitchFamily="34" charset="0"/>
              </a:rPr>
              <a:t>Вохтожская</a:t>
            </a:r>
            <a:r>
              <a:rPr lang="ru-RU" sz="1100" b="1" dirty="0" smtClean="0">
                <a:latin typeface="Century Gothic" pitchFamily="34" charset="0"/>
              </a:rPr>
              <a:t> школа» (здание </a:t>
            </a:r>
            <a:r>
              <a:rPr lang="ru-RU" sz="1100" b="1" dirty="0">
                <a:latin typeface="Century Gothic" pitchFamily="34" charset="0"/>
              </a:rPr>
              <a:t>школы</a:t>
            </a:r>
            <a:r>
              <a:rPr lang="ru-RU" sz="1100" b="1" dirty="0" smtClean="0">
                <a:latin typeface="Century Gothic" pitchFamily="34" charset="0"/>
              </a:rPr>
              <a:t>) </a:t>
            </a: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2,0  </a:t>
            </a:r>
            <a:endParaRPr lang="ru-RU" sz="12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b="1" dirty="0" err="1" smtClean="0">
                <a:latin typeface="Century Gothic" pitchFamily="34" charset="0"/>
              </a:rPr>
              <a:t>Стр</a:t>
            </a:r>
            <a:r>
              <a:rPr lang="ru-RU" sz="1100" b="1" dirty="0" smtClean="0">
                <a:latin typeface="Century Gothic" pitchFamily="34" charset="0"/>
              </a:rPr>
              <a:t>-во </a:t>
            </a:r>
            <a:r>
              <a:rPr lang="ru-RU" sz="1100" b="1" dirty="0" err="1" smtClean="0">
                <a:latin typeface="Century Gothic" pitchFamily="34" charset="0"/>
              </a:rPr>
              <a:t>электр</a:t>
            </a:r>
            <a:r>
              <a:rPr lang="ru-RU" sz="1100" b="1" dirty="0" smtClean="0">
                <a:latin typeface="Century Gothic" pitchFamily="34" charset="0"/>
              </a:rPr>
              <a:t>. </a:t>
            </a:r>
            <a:r>
              <a:rPr lang="ru-RU" sz="1100" b="1" dirty="0">
                <a:latin typeface="Century Gothic" pitchFamily="34" charset="0"/>
              </a:rPr>
              <a:t>сетей </a:t>
            </a:r>
            <a:r>
              <a:rPr lang="ru-RU" sz="1100" b="1" dirty="0" smtClean="0">
                <a:latin typeface="Century Gothic" pitchFamily="34" charset="0"/>
              </a:rPr>
              <a:t>ул. </a:t>
            </a:r>
            <a:r>
              <a:rPr lang="ru-RU" sz="1100" b="1" dirty="0">
                <a:latin typeface="Century Gothic" pitchFamily="34" charset="0"/>
              </a:rPr>
              <a:t>освещения в </a:t>
            </a:r>
            <a:r>
              <a:rPr lang="ru-RU" sz="1100" b="1" dirty="0" err="1" smtClean="0">
                <a:latin typeface="Century Gothic" pitchFamily="34" charset="0"/>
              </a:rPr>
              <a:t>р.п</a:t>
            </a:r>
            <a:r>
              <a:rPr lang="ru-RU" sz="1100" b="1" dirty="0">
                <a:latin typeface="Century Gothic" pitchFamily="34" charset="0"/>
              </a:rPr>
              <a:t>. </a:t>
            </a:r>
            <a:r>
              <a:rPr lang="ru-RU" sz="1100" b="1" dirty="0" smtClean="0">
                <a:latin typeface="Century Gothic" pitchFamily="34" charset="0"/>
              </a:rPr>
              <a:t>Вохтога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0,9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b="1" dirty="0">
              <a:latin typeface="Century Gothic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4" y="836712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t="230" b="-230"/>
          <a:stretch/>
        </p:blipFill>
        <p:spPr>
          <a:xfrm>
            <a:off x="6314785" y="988696"/>
            <a:ext cx="2670572" cy="20882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52" y="1810203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2584" y="120086"/>
            <a:ext cx="804763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Муниципальная программа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«Комплексное развитие сельских территорий Грязовецкого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     муниципального округа на 2023-2028 годы»,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млн.руб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Shape 19"/>
          <p:cNvSpPr/>
          <p:nvPr/>
        </p:nvSpPr>
        <p:spPr>
          <a:xfrm rot="4724912" flipV="1">
            <a:off x="3097537" y="2744084"/>
            <a:ext cx="674366" cy="57126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cxnSp>
        <p:nvCxnSpPr>
          <p:cNvPr id="21" name="Прямая со стрелкой 20"/>
          <p:cNvCxnSpPr/>
          <p:nvPr/>
        </p:nvCxnSpPr>
        <p:spPr>
          <a:xfrm flipH="1">
            <a:off x="4236874" y="5157192"/>
            <a:ext cx="2876" cy="2748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H="1">
            <a:off x="2088704" y="4326111"/>
            <a:ext cx="250825" cy="25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72324" y="4335636"/>
            <a:ext cx="215900" cy="25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99992" y="4354686"/>
            <a:ext cx="0" cy="25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227763" y="2135960"/>
            <a:ext cx="244474" cy="248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740352" y="2135960"/>
            <a:ext cx="205086" cy="248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259632" y="2096530"/>
            <a:ext cx="486072" cy="3205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800536" y="2096530"/>
            <a:ext cx="432048" cy="33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55692713"/>
              </p:ext>
            </p:extLst>
          </p:nvPr>
        </p:nvGraphicFramePr>
        <p:xfrm>
          <a:off x="179512" y="5485096"/>
          <a:ext cx="3803508" cy="161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395536" y="2473251"/>
            <a:ext cx="2362446" cy="883741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Акцизы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35,0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Гос. пошлина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1,6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Доходы от штрафов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0,1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Аренда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имущества 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1,2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9832" y="2473251"/>
            <a:ext cx="2016223" cy="88374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Субсидии </a:t>
            </a:r>
            <a:endParaRPr lang="ru-RU" sz="1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из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областного бюджета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4,4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79512" y="4509120"/>
            <a:ext cx="27003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200" b="1" i="1" dirty="0">
                <a:solidFill>
                  <a:srgbClr val="C00000"/>
                </a:solidFill>
                <a:latin typeface="Century Gothic" pitchFamily="34" charset="0"/>
              </a:rPr>
              <a:t>Расчистка и содержание </a:t>
            </a:r>
            <a:r>
              <a:rPr lang="ru-RU" altLang="ru-RU" sz="1200" b="1" i="1" dirty="0" smtClean="0">
                <a:solidFill>
                  <a:srgbClr val="C00000"/>
                </a:solidFill>
                <a:latin typeface="Century Gothic" pitchFamily="34" charset="0"/>
              </a:rPr>
              <a:t>дорог   территориальных управлений</a:t>
            </a:r>
          </a:p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Century Gothic" pitchFamily="34" charset="0"/>
              </a:rPr>
              <a:t>35,1</a:t>
            </a:r>
            <a:endParaRPr lang="ru-RU" altLang="ru-RU" sz="200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5872484" y="4579507"/>
            <a:ext cx="2947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200" b="1" i="1" dirty="0" smtClean="0">
                <a:solidFill>
                  <a:srgbClr val="C00000"/>
                </a:solidFill>
                <a:latin typeface="Century Gothic" pitchFamily="34" charset="0"/>
              </a:rPr>
              <a:t>Субсидии </a:t>
            </a:r>
            <a:r>
              <a:rPr lang="ru-RU" altLang="ru-RU" sz="1200" b="1" i="1" dirty="0">
                <a:solidFill>
                  <a:srgbClr val="C00000"/>
                </a:solidFill>
                <a:latin typeface="Century Gothic" pitchFamily="34" charset="0"/>
              </a:rPr>
              <a:t>на дорожную </a:t>
            </a:r>
            <a:r>
              <a:rPr lang="ru-RU" altLang="ru-RU" sz="1200" b="1" i="1" dirty="0" smtClean="0">
                <a:solidFill>
                  <a:srgbClr val="C00000"/>
                </a:solidFill>
                <a:latin typeface="Century Gothic" pitchFamily="34" charset="0"/>
              </a:rPr>
              <a:t>деятельность </a:t>
            </a:r>
          </a:p>
          <a:p>
            <a:pPr algn="ctr"/>
            <a:r>
              <a:rPr lang="ru-RU" altLang="ru-RU" sz="1600" b="1" i="1" dirty="0" smtClean="0">
                <a:solidFill>
                  <a:srgbClr val="C00000"/>
                </a:solidFill>
                <a:latin typeface="Century Gothic" pitchFamily="34" charset="0"/>
              </a:rPr>
              <a:t>4,4</a:t>
            </a:r>
            <a:endParaRPr lang="ru-RU" altLang="ru-RU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>
            <a:off x="3548112" y="4579507"/>
            <a:ext cx="203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200" b="1" i="1" dirty="0" smtClean="0">
                <a:solidFill>
                  <a:srgbClr val="C00000"/>
                </a:solidFill>
                <a:latin typeface="Century Gothic" pitchFamily="34" charset="0"/>
              </a:rPr>
              <a:t>Администрация округа </a:t>
            </a:r>
            <a:endParaRPr lang="ru-RU" altLang="ru-RU" sz="12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Century Gothic" pitchFamily="34" charset="0"/>
              </a:rPr>
              <a:t>2,7</a:t>
            </a:r>
            <a:endParaRPr lang="ru-RU" altLang="ru-RU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8" name="TextBox 67"/>
          <p:cNvSpPr txBox="1">
            <a:spLocks noChangeArrowheads="1"/>
          </p:cNvSpPr>
          <p:nvPr/>
        </p:nvSpPr>
        <p:spPr bwMode="auto">
          <a:xfrm>
            <a:off x="5983118" y="2417071"/>
            <a:ext cx="93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b="1" dirty="0" smtClean="0">
                <a:solidFill>
                  <a:srgbClr val="0070C0"/>
                </a:solidFill>
                <a:latin typeface="Century Gothic" pitchFamily="34" charset="0"/>
              </a:rPr>
              <a:t>2021 г.</a:t>
            </a:r>
            <a:endParaRPr lang="ru-RU" altLang="ru-RU" sz="1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9" name="TextBox 68"/>
          <p:cNvSpPr txBox="1">
            <a:spLocks noChangeArrowheads="1"/>
          </p:cNvSpPr>
          <p:nvPr/>
        </p:nvSpPr>
        <p:spPr bwMode="auto">
          <a:xfrm>
            <a:off x="7566025" y="2402088"/>
            <a:ext cx="93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b="1" dirty="0" smtClean="0">
                <a:solidFill>
                  <a:srgbClr val="0070C0"/>
                </a:solidFill>
                <a:latin typeface="Century Gothic" pitchFamily="34" charset="0"/>
              </a:rPr>
              <a:t>2022 г.</a:t>
            </a:r>
            <a:endParaRPr lang="ru-RU" altLang="ru-RU" sz="1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25318" y="2729307"/>
            <a:ext cx="1150938" cy="519351"/>
          </a:xfrm>
          <a:prstGeom prst="ellipse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27,8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79915" y="2708670"/>
            <a:ext cx="1152525" cy="519351"/>
          </a:xfrm>
          <a:prstGeom prst="ellipse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28,3</a:t>
            </a:r>
          </a:p>
        </p:txBody>
      </p:sp>
      <p:pic>
        <p:nvPicPr>
          <p:cNvPr id="52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333280"/>
            <a:ext cx="1329014" cy="132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    «ДОРОЖНЫЙ ФОНД ГРЯЗОВЕЦКОГО МУНЦИПАЛЬНОГО ОКРУГА»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НА 2024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год, млн. 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руб.</a:t>
            </a:r>
            <a:endParaRPr lang="ru-RU" altLang="ru-RU" sz="1400" b="1" dirty="0">
              <a:solidFill>
                <a:srgbClr val="00206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-3796" y="710823"/>
            <a:ext cx="9108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4" y="103462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99198" y="5445224"/>
            <a:ext cx="343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- юридическое обеспечение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 0,5</a:t>
            </a:r>
            <a:endParaRPr lang="ru-RU" sz="16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ru-RU" sz="1200" b="1" dirty="0" smtClean="0">
                <a:latin typeface="Century Gothic" pitchFamily="34" charset="0"/>
              </a:rPr>
              <a:t>- </a:t>
            </a:r>
            <a:r>
              <a:rPr lang="ru-RU" sz="1200" b="1" dirty="0" err="1" smtClean="0">
                <a:latin typeface="Century Gothic" pitchFamily="34" charset="0"/>
              </a:rPr>
              <a:t>софинансирование</a:t>
            </a:r>
            <a:r>
              <a:rPr lang="ru-RU" sz="1200" b="1" dirty="0" smtClean="0">
                <a:latin typeface="Century Gothic" pitchFamily="34" charset="0"/>
              </a:rPr>
              <a:t> субсидий по  </a:t>
            </a:r>
          </a:p>
          <a:p>
            <a:r>
              <a:rPr lang="ru-RU" sz="1200" b="1" dirty="0" smtClean="0">
                <a:latin typeface="Century Gothic" pitchFamily="34" charset="0"/>
              </a:rPr>
              <a:t>   дорожной деятельности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 0,2</a:t>
            </a:r>
          </a:p>
          <a:p>
            <a:r>
              <a:rPr lang="ru-RU" sz="1400" b="1" dirty="0" smtClean="0">
                <a:latin typeface="Century Gothic" pitchFamily="34" charset="0"/>
              </a:rPr>
              <a:t>- </a:t>
            </a:r>
            <a:r>
              <a:rPr lang="ru-RU" sz="1200" b="1" dirty="0" smtClean="0">
                <a:latin typeface="Century Gothic" pitchFamily="34" charset="0"/>
              </a:rPr>
              <a:t>проведение ремонтов автодорог  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2,0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37"/>
          <p:cNvSpPr>
            <a:spLocks noChangeArrowheads="1"/>
          </p:cNvSpPr>
          <p:nvPr/>
        </p:nvSpPr>
        <p:spPr bwMode="auto">
          <a:xfrm>
            <a:off x="1161491" y="658888"/>
            <a:ext cx="3196993" cy="644723"/>
          </a:xfrm>
          <a:prstGeom prst="horizontalScroll">
            <a:avLst>
              <a:gd name="adj" fmla="val 14423"/>
            </a:avLst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решения Земского Собрания округа «</a:t>
            </a:r>
            <a:r>
              <a:rPr lang="ru-RU" alt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Дорожном фонде 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ГМО </a:t>
            </a:r>
            <a:r>
              <a:rPr lang="ru-RU" alt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ВО» 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490396" y="5184055"/>
            <a:ext cx="0" cy="28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475656" y="5229232"/>
            <a:ext cx="0" cy="28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99422" y="1399491"/>
            <a:ext cx="3321050" cy="735747"/>
          </a:xfrm>
          <a:prstGeom prst="ellipse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Собираемость транспортного налога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6295" y="3611022"/>
            <a:ext cx="5868837" cy="715089"/>
          </a:xfrm>
          <a:prstGeom prst="roundRect">
            <a:avLst/>
          </a:prstGeom>
          <a:solidFill>
            <a:srgbClr val="33DEF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Расходование средств Дорожного фонда 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округа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( РАСХОДЫ 42,3 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7976" y="1437638"/>
            <a:ext cx="3624024" cy="783193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Формирование 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Дорожного фонда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округа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(ДОХОДЫ  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42,3)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757982" y="1202242"/>
            <a:ext cx="1" cy="2027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31640" y="3793840"/>
            <a:ext cx="4104456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entury Gothic" pitchFamily="34" charset="0"/>
              </a:rPr>
              <a:t>СУБСИДИИ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1691680" y="4166658"/>
            <a:ext cx="270903" cy="303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941689" y="4189565"/>
            <a:ext cx="206375" cy="280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140" name="TextBox 31"/>
          <p:cNvSpPr txBox="1">
            <a:spLocks noChangeArrowheads="1"/>
          </p:cNvSpPr>
          <p:nvPr/>
        </p:nvSpPr>
        <p:spPr bwMode="auto">
          <a:xfrm>
            <a:off x="152591" y="4785111"/>
            <a:ext cx="158417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200" b="1" dirty="0" smtClean="0">
                <a:latin typeface="Century Gothic" pitchFamily="34" charset="0"/>
              </a:rPr>
              <a:t>Строительство газопровода </a:t>
            </a:r>
          </a:p>
          <a:p>
            <a:pPr algn="ctr"/>
            <a:r>
              <a:rPr lang="ru-RU" altLang="ru-RU" sz="1200" b="1" dirty="0" smtClean="0">
                <a:latin typeface="Century Gothic" pitchFamily="34" charset="0"/>
              </a:rPr>
              <a:t>х. Глубокое 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22,7</a:t>
            </a:r>
            <a:r>
              <a:rPr lang="ru-RU" altLang="ru-RU" sz="1200" b="1" dirty="0" smtClean="0">
                <a:latin typeface="Century Gothic" pitchFamily="34" charset="0"/>
              </a:rPr>
              <a:t> </a:t>
            </a:r>
            <a:endParaRPr lang="ru-RU" altLang="ru-RU" sz="1100" b="1" dirty="0">
              <a:latin typeface="Century Gothic" pitchFamily="34" charset="0"/>
            </a:endParaRPr>
          </a:p>
        </p:txBody>
      </p:sp>
      <p:sp>
        <p:nvSpPr>
          <p:cNvPr id="47141" name="TextBox 35"/>
          <p:cNvSpPr txBox="1">
            <a:spLocks noChangeArrowheads="1"/>
          </p:cNvSpPr>
          <p:nvPr/>
        </p:nvSpPr>
        <p:spPr bwMode="auto">
          <a:xfrm>
            <a:off x="3465483" y="4762036"/>
            <a:ext cx="14040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</a:rPr>
              <a:t>Строительство газовой котельной </a:t>
            </a:r>
          </a:p>
          <a:p>
            <a:pPr algn="ctr">
              <a:defRPr/>
            </a:pPr>
            <a:r>
              <a:rPr lang="ru-RU" sz="1200" b="1" dirty="0" err="1" smtClean="0">
                <a:solidFill>
                  <a:srgbClr val="000000"/>
                </a:solidFill>
                <a:latin typeface="Century Gothic" pitchFamily="34" charset="0"/>
              </a:rPr>
              <a:t>д.Сидорово</a:t>
            </a: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</a:rPr>
              <a:t>  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44,9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699792" y="4180198"/>
            <a:ext cx="1" cy="3888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143" name="TextBox 19"/>
          <p:cNvSpPr txBox="1">
            <a:spLocks noChangeArrowheads="1"/>
          </p:cNvSpPr>
          <p:nvPr/>
        </p:nvSpPr>
        <p:spPr bwMode="auto">
          <a:xfrm>
            <a:off x="1773295" y="4762036"/>
            <a:ext cx="17281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200" b="1" dirty="0" smtClean="0">
                <a:latin typeface="Century Gothic" pitchFamily="34" charset="0"/>
              </a:rPr>
              <a:t>Техническое</a:t>
            </a:r>
          </a:p>
          <a:p>
            <a:pPr algn="ctr"/>
            <a:r>
              <a:rPr lang="ru-RU" altLang="ru-RU" sz="1200" b="1" dirty="0" smtClean="0">
                <a:latin typeface="Century Gothic" pitchFamily="34" charset="0"/>
              </a:rPr>
              <a:t>перевооружение котельной </a:t>
            </a:r>
            <a:r>
              <a:rPr lang="ru-RU" altLang="ru-RU" sz="1200" b="1" dirty="0" err="1" smtClean="0">
                <a:latin typeface="Century Gothic" pitchFamily="34" charset="0"/>
              </a:rPr>
              <a:t>г.Грязовец</a:t>
            </a:r>
            <a:endParaRPr lang="ru-RU" altLang="ru-RU" sz="1200" b="1" dirty="0">
              <a:latin typeface="Century Gothic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62,6 </a:t>
            </a:r>
            <a:endParaRPr lang="ru-RU" altLang="ru-RU" sz="1200" b="1" dirty="0">
              <a:latin typeface="Century Gothic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17401"/>
            <a:ext cx="2303131" cy="153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-396629" y="-27384"/>
            <a:ext cx="9104204" cy="777777"/>
          </a:xfrm>
          <a:prstGeom prst="halfFrame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Муниципальная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программа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«Развитие жилищного строительства и коммунальной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инфраструктуры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Грязовецкого муниципального округа 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 2023-2028 годы», </a:t>
            </a:r>
            <a:r>
              <a:rPr lang="ru-RU" altLang="ru-RU" sz="1600" b="1" dirty="0" err="1">
                <a:solidFill>
                  <a:srgbClr val="002060"/>
                </a:solidFill>
                <a:latin typeface="Century Gothic"/>
                <a:cs typeface="Century Gothic"/>
              </a:rPr>
              <a:t>млн.руб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4" y="103462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>
            <a:off x="4077551" y="4180198"/>
            <a:ext cx="0" cy="370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4783903" y="4785111"/>
            <a:ext cx="14040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</a:rPr>
              <a:t>Обеспечение жильем молодых семей   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0,4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8056" y="2420888"/>
            <a:ext cx="2448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latin typeface="Century Gothic" pitchFamily="34" charset="0"/>
              </a:rPr>
              <a:t>ТУ </a:t>
            </a:r>
            <a:r>
              <a:rPr lang="ru-RU" sz="1200" b="1" dirty="0" err="1">
                <a:latin typeface="Century Gothic" pitchFamily="34" charset="0"/>
              </a:rPr>
              <a:t>Вохтожское</a:t>
            </a:r>
            <a:r>
              <a:rPr lang="ru-RU" sz="1200" b="1" dirty="0">
                <a:latin typeface="Century Gothic" pitchFamily="34" charset="0"/>
              </a:rPr>
              <a:t>  </a:t>
            </a: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8,6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Century Gothic" pitchFamily="34" charset="0"/>
              </a:rPr>
              <a:t>ТУ </a:t>
            </a:r>
            <a:r>
              <a:rPr lang="ru-RU" sz="1200" b="1" dirty="0" err="1">
                <a:latin typeface="Century Gothic" pitchFamily="34" charset="0"/>
              </a:rPr>
              <a:t>Грязовецкое</a:t>
            </a:r>
            <a:r>
              <a:rPr lang="ru-RU" sz="1200" b="1" dirty="0">
                <a:latin typeface="Century Gothic" pitchFamily="34" charset="0"/>
              </a:rPr>
              <a:t>  </a:t>
            </a: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4,9</a:t>
            </a:r>
          </a:p>
          <a:p>
            <a:pPr algn="ctr">
              <a:defRPr/>
            </a:pPr>
            <a:r>
              <a:rPr lang="ru-RU" sz="1200" b="1" dirty="0" smtClean="0">
                <a:latin typeface="Century Gothic" pitchFamily="34" charset="0"/>
              </a:rPr>
              <a:t>Администрация округа  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144,7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26787"/>
              </p:ext>
            </p:extLst>
          </p:nvPr>
        </p:nvGraphicFramePr>
        <p:xfrm>
          <a:off x="288985" y="1311134"/>
          <a:ext cx="5947760" cy="20122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9760"/>
                <a:gridCol w="1116000"/>
                <a:gridCol w="1116000"/>
                <a:gridCol w="1116000"/>
              </a:tblGrid>
              <a:tr h="500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2026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Всего, в том числе: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158,2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11,7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11,7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собственные средства бюджета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27,6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11,3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11,3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субсидии из областного и федерального бюджетов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130,6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0,4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0,4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504" y="836712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Выноска со стрелкой вниз 23"/>
          <p:cNvSpPr/>
          <p:nvPr/>
        </p:nvSpPr>
        <p:spPr>
          <a:xfrm>
            <a:off x="6458056" y="1907917"/>
            <a:ext cx="2448270" cy="4089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Century Gothic" pitchFamily="34" charset="0"/>
              </a:rPr>
              <a:t>Участники программы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2" name="Shape 21"/>
          <p:cNvSpPr/>
          <p:nvPr/>
        </p:nvSpPr>
        <p:spPr>
          <a:xfrm rot="4724912" flipV="1">
            <a:off x="2679288" y="3204882"/>
            <a:ext cx="583578" cy="437105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83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55409"/>
              </p:ext>
            </p:extLst>
          </p:nvPr>
        </p:nvGraphicFramePr>
        <p:xfrm>
          <a:off x="291287" y="1329234"/>
          <a:ext cx="5393074" cy="187220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20000">
                  <a:extLst>
                    <a:ext uri="{9D8B030D-6E8A-4147-A177-3AD203B41FA5}"/>
                  </a:extLst>
                </a:gridCol>
                <a:gridCol w="923488"/>
                <a:gridCol w="923488">
                  <a:extLst>
                    <a:ext uri="{9D8B030D-6E8A-4147-A177-3AD203B41FA5}"/>
                  </a:extLst>
                </a:gridCol>
                <a:gridCol w="1026098">
                  <a:extLst>
                    <a:ext uri="{9D8B030D-6E8A-4147-A177-3AD203B41FA5}"/>
                  </a:extLst>
                </a:gridCol>
              </a:tblGrid>
              <a:tr h="503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2026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3358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effectLst/>
                          <a:latin typeface="Century Gothic" pitchFamily="34" charset="0"/>
                        </a:rPr>
                        <a:t>Всего, в том числе: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65,6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46,0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46,0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166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effectLst/>
                          <a:latin typeface="Century Gothic" pitchFamily="34" charset="0"/>
                        </a:rPr>
                        <a:t>собственные средства бюджета 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38,1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34,6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34,6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5166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effectLst/>
                          <a:latin typeface="Century Gothic" pitchFamily="34" charset="0"/>
                        </a:rPr>
                        <a:t>субсидии из областного и федерального бюджетов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27,5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11,4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11,4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3528" y="3664012"/>
            <a:ext cx="5246947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entury Gothic" pitchFamily="34" charset="0"/>
              </a:rPr>
              <a:t>СУБСИДИИ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971600" y="4041104"/>
            <a:ext cx="252028" cy="267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648833" y="4019578"/>
            <a:ext cx="206375" cy="280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140" name="TextBox 31"/>
          <p:cNvSpPr txBox="1">
            <a:spLocks noChangeArrowheads="1"/>
          </p:cNvSpPr>
          <p:nvPr/>
        </p:nvSpPr>
        <p:spPr bwMode="auto">
          <a:xfrm>
            <a:off x="125972" y="4447941"/>
            <a:ext cx="151216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100" b="1" dirty="0" smtClean="0">
                <a:latin typeface="Century Gothic" pitchFamily="34" charset="0"/>
              </a:rPr>
              <a:t>Благоустройство дворовых территорий </a:t>
            </a:r>
          </a:p>
          <a:p>
            <a:pPr algn="ctr"/>
            <a:r>
              <a:rPr lang="ru-RU" altLang="ru-RU" sz="1100" b="1" dirty="0" smtClean="0">
                <a:latin typeface="Century Gothic" pitchFamily="34" charset="0"/>
              </a:rPr>
              <a:t>(3 объекта)</a:t>
            </a:r>
            <a:endParaRPr lang="ru-RU" altLang="ru-RU" sz="1100" b="1" dirty="0">
              <a:latin typeface="Century Gothic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13,7</a:t>
            </a:r>
            <a:endParaRPr lang="ru-RU" altLang="ru-RU" sz="1600" b="1" dirty="0" smtClean="0">
              <a:latin typeface="Century Gothic" pitchFamily="34" charset="0"/>
            </a:endParaRPr>
          </a:p>
          <a:p>
            <a:pPr algn="ctr"/>
            <a:r>
              <a:rPr lang="ru-RU" altLang="ru-RU" sz="1100" b="1" dirty="0" smtClean="0">
                <a:latin typeface="Century Gothic" pitchFamily="34" charset="0"/>
              </a:rPr>
              <a:t>(НАЦИОНАЛЬНЫЙ</a:t>
            </a:r>
          </a:p>
          <a:p>
            <a:pPr algn="ctr"/>
            <a:r>
              <a:rPr lang="ru-RU" altLang="ru-RU" sz="1100" b="1" dirty="0" smtClean="0">
                <a:latin typeface="Century Gothic" pitchFamily="34" charset="0"/>
              </a:rPr>
              <a:t>ПРОЕКТ)</a:t>
            </a:r>
            <a:endParaRPr lang="ru-RU" altLang="ru-RU" sz="1100" b="1" dirty="0">
              <a:latin typeface="Century Gothic" pitchFamily="34" charset="0"/>
            </a:endParaRPr>
          </a:p>
        </p:txBody>
      </p:sp>
      <p:sp>
        <p:nvSpPr>
          <p:cNvPr id="47141" name="TextBox 35"/>
          <p:cNvSpPr txBox="1">
            <a:spLocks noChangeArrowheads="1"/>
          </p:cNvSpPr>
          <p:nvPr/>
        </p:nvSpPr>
        <p:spPr bwMode="auto">
          <a:xfrm>
            <a:off x="2195736" y="4447941"/>
            <a:ext cx="1584176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050" b="1" dirty="0" err="1" smtClean="0">
                <a:solidFill>
                  <a:srgbClr val="000000"/>
                </a:solidFill>
                <a:latin typeface="Century Gothic" pitchFamily="34" charset="0"/>
              </a:rPr>
              <a:t>Цифровизация</a:t>
            </a:r>
            <a:r>
              <a:rPr lang="ru-RU" sz="1050" b="1" dirty="0" smtClean="0">
                <a:solidFill>
                  <a:srgbClr val="000000"/>
                </a:solidFill>
                <a:latin typeface="Century Gothic" pitchFamily="34" charset="0"/>
              </a:rPr>
              <a:t> городского хозяйства (замена светильников; установка видеокамер)  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2,5</a:t>
            </a:r>
          </a:p>
          <a:p>
            <a:pPr algn="ctr"/>
            <a:r>
              <a:rPr lang="ru-RU" altLang="ru-RU" sz="1100" b="1" dirty="0" smtClean="0">
                <a:latin typeface="Century Gothic" pitchFamily="34" charset="0"/>
              </a:rPr>
              <a:t>(НАЦИОНАЛЬНЫЙ</a:t>
            </a:r>
            <a:endParaRPr lang="ru-RU" altLang="ru-RU" sz="1100" b="1" dirty="0">
              <a:latin typeface="Century Gothic" pitchFamily="34" charset="0"/>
            </a:endParaRPr>
          </a:p>
          <a:p>
            <a:pPr algn="ctr"/>
            <a:r>
              <a:rPr lang="ru-RU" altLang="ru-RU" sz="1100" b="1" dirty="0">
                <a:latin typeface="Century Gothic" pitchFamily="34" charset="0"/>
              </a:rPr>
              <a:t>ПРОЕКТ)</a:t>
            </a: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6" name="Стрелка: пятиугольник 4">
            <a:extLst>
              <a:ext uri="{FF2B5EF4-FFF2-40B4-BE49-F238E27FC236}"/>
            </a:extLst>
          </p:cNvPr>
          <p:cNvSpPr/>
          <p:nvPr/>
        </p:nvSpPr>
        <p:spPr>
          <a:xfrm>
            <a:off x="-67708" y="-13073"/>
            <a:ext cx="9104204" cy="777777"/>
          </a:xfrm>
          <a:prstGeom prst="halfFrame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Муниципальная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itchFamily="34" charset="0"/>
                <a:ea typeface="Batang" panose="02030600000101010101" pitchFamily="18" charset="-127"/>
              </a:rPr>
              <a:t>программа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«Благоустройство территории Грязовецкого </a:t>
            </a:r>
            <a:r>
              <a:rPr lang="ru-RU" alt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муниципального </a:t>
            </a:r>
            <a:endParaRPr lang="ru-RU" altLang="ru-RU" sz="16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округа  на 2023-2028 годы»,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Century Gothic"/>
                <a:cs typeface="Century Gothic"/>
              </a:rPr>
              <a:t>млн.руб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.</a:t>
            </a:r>
            <a:endParaRPr lang="ru-RU" altLang="ru-RU" sz="16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4" y="103462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52879"/>
              </p:ext>
            </p:extLst>
          </p:nvPr>
        </p:nvGraphicFramePr>
        <p:xfrm>
          <a:off x="6488764" y="1716785"/>
          <a:ext cx="1882400" cy="178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000"/>
                <a:gridCol w="514400"/>
              </a:tblGrid>
              <a:tr h="22402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Вохтожское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15,6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02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Грязовецкое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37,4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02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Комьянское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2,1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02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Перцевское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2,4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02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Ростиловское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3,6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02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Сидоровское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02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ТУ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Юровское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3,0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>
            <a:off x="2987824" y="4041104"/>
            <a:ext cx="1" cy="3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4140563" y="4447940"/>
            <a:ext cx="164653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Century Gothic" pitchFamily="34" charset="0"/>
              </a:rPr>
              <a:t>Уличное освещение  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11,3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4290" y="3717032"/>
            <a:ext cx="3331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Организация уличного освещения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20,8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Озеленение территорий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4,0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Благоустройство мест захоронения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5,2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Благ -во мест отдыха населения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7,6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Содержание казенного учреждения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9,3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100" b="1" dirty="0" smtClean="0">
                <a:latin typeface="Century Gothic" pitchFamily="34" charset="0"/>
              </a:rPr>
              <a:t>Городская среда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18,7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04" y="836712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94" y="5266278"/>
            <a:ext cx="2375120" cy="147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Выноска со стрелкой вниз 23"/>
          <p:cNvSpPr/>
          <p:nvPr/>
        </p:nvSpPr>
        <p:spPr>
          <a:xfrm>
            <a:off x="6254194" y="1329234"/>
            <a:ext cx="2448270" cy="4089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Century Gothic" pitchFamily="34" charset="0"/>
              </a:rPr>
              <a:t>Участники программы</a:t>
            </a:r>
            <a:endParaRPr lang="ru-RU" sz="1400" b="1" dirty="0">
              <a:latin typeface="Century Gothic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489960" y="3356992"/>
            <a:ext cx="1" cy="28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Shape 20"/>
          <p:cNvSpPr/>
          <p:nvPr/>
        </p:nvSpPr>
        <p:spPr>
          <a:xfrm rot="4724912" flipV="1">
            <a:off x="2573864" y="3097614"/>
            <a:ext cx="583578" cy="437105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93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34690"/>
              </p:ext>
            </p:extLst>
          </p:nvPr>
        </p:nvGraphicFramePr>
        <p:xfrm>
          <a:off x="471815" y="903344"/>
          <a:ext cx="8198065" cy="17650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25630"/>
                <a:gridCol w="1778826"/>
                <a:gridCol w="1701485"/>
                <a:gridCol w="1392124"/>
              </a:tblGrid>
              <a:tr h="45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год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32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Расходы на муниципальную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программу</a:t>
                      </a:r>
                      <a:r>
                        <a:rPr lang="en-US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всего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, в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180,5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178,9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177,5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Собственные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средства бюджета округа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167,0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165,4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164,0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Субвенции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из федерального и областного бюджета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13,5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13,5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13,5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3" name="Заголовок 2"/>
          <p:cNvSpPr txBox="1">
            <a:spLocks/>
          </p:cNvSpPr>
          <p:nvPr/>
        </p:nvSpPr>
        <p:spPr>
          <a:xfrm>
            <a:off x="-210532" y="0"/>
            <a:ext cx="93353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72516" y="103462"/>
            <a:ext cx="8748972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Муниципальная программа «Совершенствование муниципального управления </a:t>
            </a:r>
            <a:endParaRPr lang="ru-RU" sz="16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в </a:t>
            </a:r>
            <a:r>
              <a:rPr lang="ru-RU" sz="1600" b="1" dirty="0" err="1">
                <a:solidFill>
                  <a:srgbClr val="002060"/>
                </a:solidFill>
                <a:latin typeface="Century Gothic"/>
                <a:cs typeface="Century Gothic"/>
              </a:rPr>
              <a:t>Грязовецком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 муниципальном округе на 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2023-2028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годы», млн.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9187" y="4980274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Основные направления расходов в 2024 году 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D:\Рабочий стол\ПРЕЗЕНТАЦИИ\2018\2018-12-04 Общ.слушания бюджет 2019-2021\картинки\gmu_bor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45" y="2978038"/>
            <a:ext cx="1529782" cy="18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9187" y="2790799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Расходы на финансирование территориальных управлений, </a:t>
            </a:r>
            <a:r>
              <a:rPr lang="ru-RU" sz="1400" dirty="0" err="1" smtClean="0">
                <a:solidFill>
                  <a:srgbClr val="C00000"/>
                </a:solidFill>
                <a:latin typeface="Century Gothic" pitchFamily="34" charset="0"/>
              </a:rPr>
              <a:t>млн.руб</a:t>
            </a: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.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87536"/>
              </p:ext>
            </p:extLst>
          </p:nvPr>
        </p:nvGraphicFramePr>
        <p:xfrm>
          <a:off x="539552" y="3081123"/>
          <a:ext cx="4080995" cy="1813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20000"/>
                <a:gridCol w="660995"/>
              </a:tblGrid>
              <a:tr h="177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Вохтожское территориальное управление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11,8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011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Грязовецкое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12,9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011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Комьянское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4,7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011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Перцевское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4,5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011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Ростиловское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4,4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011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Сидоровское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5,4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011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Юровское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4,3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1005" y="5288052"/>
            <a:ext cx="8277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– обеспечение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деятельности муниципальных учреждений (газета, МФЦ, </a:t>
            </a:r>
            <a:r>
              <a:rPr lang="ru-RU" sz="1200" b="1" dirty="0" err="1">
                <a:solidFill>
                  <a:srgbClr val="002060"/>
                </a:solidFill>
                <a:latin typeface="Century Gothic" pitchFamily="34" charset="0"/>
              </a:rPr>
              <a:t>Проф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-центр)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46,5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млн. руб.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– обеспечение выполнения функций органами местного самоуправления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148,2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млн. руб.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– доплаты к пенсиям муниципальных служащих, доплаты за звание «Почетный гражданин»,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 общественно-значимые мероприятия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14,1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млн. руб.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– выплата стипендий и оплата найма жилья студентам мед. учреждений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1,1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млн. руб.,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–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выплата ЕДК  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4,4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млн. руб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4" y="103462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848" y="692696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44248"/>
              </p:ext>
            </p:extLst>
          </p:nvPr>
        </p:nvGraphicFramePr>
        <p:xfrm>
          <a:off x="220918" y="1052736"/>
          <a:ext cx="8599554" cy="17650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88498"/>
                <a:gridCol w="1865941"/>
                <a:gridCol w="1784813"/>
                <a:gridCol w="1460302"/>
              </a:tblGrid>
              <a:tr h="45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2026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32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Расходы на муниципальную</a:t>
                      </a:r>
                      <a:r>
                        <a:rPr lang="ru-RU" sz="14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программу</a:t>
                      </a:r>
                      <a:r>
                        <a:rPr lang="en-US" sz="14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всего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, в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том числе: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19,9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18,5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18,4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Собственные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средства бюджета округа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18,1</a:t>
                      </a:r>
                      <a:endParaRPr lang="ru-RU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17,0</a:t>
                      </a:r>
                      <a:endParaRPr lang="ru-RU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16,9</a:t>
                      </a:r>
                      <a:endParaRPr lang="ru-RU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из федерального и областного бюджета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1,8</a:t>
                      </a:r>
                      <a:endParaRPr lang="ru-RU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ru-RU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ru-RU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9311383" y="3418611"/>
            <a:ext cx="72008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9324528" y="2990055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612576" y="188640"/>
            <a:ext cx="10153128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МП 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«Совершенствование управления муниципальным имуществом и земельными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ресурсами  Грязовецкого муниципального округа на 2023-2028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годы», млн.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08520" y="3309164"/>
            <a:ext cx="6097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Основные направления расходов в 2024 году 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916" y="3847107"/>
            <a:ext cx="58812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–  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мероприятия в области управления имуществом и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    земельными ресурсами 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2,0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Century Gothic" pitchFamily="34" charset="0"/>
              </a:rPr>
              <a:t>млн.руб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 – обеспечение выполнения функций Управлением по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   имущественным и земельным отношениям 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   администрации округа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16,4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400" dirty="0" err="1" smtClean="0">
                <a:solidFill>
                  <a:srgbClr val="002060"/>
                </a:solidFill>
                <a:latin typeface="Century Gothic" pitchFamily="34" charset="0"/>
              </a:rPr>
              <a:t>млн.руб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 – реализация национального проекта «Финансовая 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   поддержка семьи при рождении детей»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1,5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</a:rPr>
              <a:t> млн. руб.</a:t>
            </a: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34635"/>
            <a:ext cx="3227476" cy="186851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177" y="-3087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04" y="836712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4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672"/>
              </p:ext>
            </p:extLst>
          </p:nvPr>
        </p:nvGraphicFramePr>
        <p:xfrm>
          <a:off x="539998" y="1484784"/>
          <a:ext cx="8028000" cy="15986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08000"/>
                <a:gridCol w="1440000"/>
                <a:gridCol w="1476000"/>
                <a:gridCol w="1404000"/>
              </a:tblGrid>
              <a:tr h="512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2026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4901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Расходы на муниципальную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программу</a:t>
                      </a:r>
                      <a:r>
                        <a:rPr lang="en-US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всего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</a:p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34,1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33,9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33,9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Собственные средства бюджета округа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34,1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33,9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33,9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Заголовок 2"/>
          <p:cNvSpPr txBox="1">
            <a:spLocks/>
          </p:cNvSpPr>
          <p:nvPr/>
        </p:nvSpPr>
        <p:spPr>
          <a:xfrm>
            <a:off x="-210532" y="622205"/>
            <a:ext cx="93353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188640"/>
            <a:ext cx="8748972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Муниципальная программа «Управление муниципальными финансами 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Грязовецкого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муниципального 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округа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2023-2028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годы», млн.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293096"/>
            <a:ext cx="55091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– обслуживание муниципального долга  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0,2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млн. руб.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–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обеспечение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деятельности МКУ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Центр бухгалтерского 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учета и отчетности» 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22,8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млн. руб.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–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обеспечение выполнения функций Управления </a:t>
            </a:r>
            <a:endParaRPr lang="ru-RU" sz="1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финансов администрации округа 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11,0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млн.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836581"/>
            <a:ext cx="5509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   Основные </a:t>
            </a:r>
            <a:r>
              <a:rPr lang="ru-RU" sz="1400" dirty="0">
                <a:solidFill>
                  <a:srgbClr val="C00000"/>
                </a:solidFill>
                <a:latin typeface="Century Gothic" pitchFamily="34" charset="0"/>
              </a:rPr>
              <a:t>направления расходов в </a:t>
            </a: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2024 </a:t>
            </a:r>
            <a:r>
              <a:rPr lang="ru-RU" sz="1400" dirty="0">
                <a:solidFill>
                  <a:srgbClr val="C00000"/>
                </a:solidFill>
                <a:latin typeface="Century Gothic" pitchFamily="34" charset="0"/>
              </a:rPr>
              <a:t>году </a:t>
            </a:r>
          </a:p>
        </p:txBody>
      </p:sp>
      <p:pic>
        <p:nvPicPr>
          <p:cNvPr id="3074" name="Picture 2" descr="D:\Рабочий стол\ПРЕЗЕНТАЦИИ\2018\2018-12-04 Общ.слушания бюджет 2019-2021\картинки\image-m3id42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60" y="3717032"/>
            <a:ext cx="2748904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4" y="103462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04" y="836712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32701"/>
              </p:ext>
            </p:extLst>
          </p:nvPr>
        </p:nvGraphicFramePr>
        <p:xfrm>
          <a:off x="456658" y="980729"/>
          <a:ext cx="8147790" cy="17562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3386"/>
                <a:gridCol w="1551468"/>
                <a:gridCol w="1551468"/>
                <a:gridCol w="1551468"/>
              </a:tblGrid>
              <a:tr h="44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2026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427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Расходы на муниципальную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программу</a:t>
                      </a:r>
                      <a:r>
                        <a:rPr lang="en-US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всего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, в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54,3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0,8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0,8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3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Собственные средства бюджета округа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5,7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0,7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0,7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27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Субвенции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из федерального и областного бюджета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48,6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0,1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0,1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9311383" y="3426250"/>
            <a:ext cx="72008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-210532" y="404336"/>
            <a:ext cx="93353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9324528" y="2997694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44970"/>
            <a:ext cx="8748972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Муниципальная программа «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Охрана окружающей 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среды 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в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/>
                <a:cs typeface="Century Gothic"/>
              </a:rPr>
              <a:t>Грязовецком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муниципальном округе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2023-2028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годы», млн.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972526"/>
            <a:ext cx="5688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- рекультивация земельных участков, занятых  несанкционированными </a:t>
            </a:r>
          </a:p>
          <a:p>
            <a:pPr lvl="0"/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свалками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50,0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млн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. руб.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- исполнение решений суда по обустройству контейнерных 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 площадок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3,3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млн. руб.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- обустройство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контейнерных площадок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0,8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млн. руб.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- природоохранные мероприятия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0,2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млн.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4664749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   Основные </a:t>
            </a:r>
            <a:r>
              <a:rPr lang="ru-RU" sz="1400" dirty="0">
                <a:solidFill>
                  <a:srgbClr val="C00000"/>
                </a:solidFill>
                <a:latin typeface="Century Gothic" pitchFamily="34" charset="0"/>
              </a:rPr>
              <a:t>направления расходов в </a:t>
            </a: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2023 </a:t>
            </a:r>
            <a:r>
              <a:rPr lang="ru-RU" sz="1400" dirty="0">
                <a:solidFill>
                  <a:srgbClr val="C00000"/>
                </a:solidFill>
                <a:latin typeface="Century Gothic" pitchFamily="34" charset="0"/>
              </a:rPr>
              <a:t>году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780928"/>
            <a:ext cx="790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Расходы на финансирование территориальных управлений, млн. руб.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15036"/>
              </p:ext>
            </p:extLst>
          </p:nvPr>
        </p:nvGraphicFramePr>
        <p:xfrm>
          <a:off x="755576" y="3068960"/>
          <a:ext cx="4320480" cy="1496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67020"/>
                <a:gridCol w="753460"/>
              </a:tblGrid>
              <a:tr h="12723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Грязовецкое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</a:t>
                      </a: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0,7</a:t>
                      </a: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Вохтожское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  </a:t>
                      </a: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Комьянское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 </a:t>
                      </a: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Ростиловское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</a:t>
                      </a: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Сидоровское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 управление</a:t>
                      </a: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Юровское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территориальное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управление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                </a:t>
                      </a: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18000" marR="18000" marT="18000" marB="1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46" y="3691022"/>
            <a:ext cx="2592288" cy="19474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4" y="103462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04" y="764704"/>
            <a:ext cx="91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5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83001"/>
              </p:ext>
            </p:extLst>
          </p:nvPr>
        </p:nvGraphicFramePr>
        <p:xfrm>
          <a:off x="446571" y="829887"/>
          <a:ext cx="8229885" cy="13288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38538"/>
                <a:gridCol w="1275242"/>
                <a:gridCol w="1475169"/>
                <a:gridCol w="2140936"/>
              </a:tblGrid>
              <a:tr h="45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2026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32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Расходы на муниципальную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программу</a:t>
                      </a:r>
                      <a:r>
                        <a:rPr lang="en-US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всего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, в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1,1</a:t>
                      </a: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Собственные средства бюджета округа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9311383" y="2924944"/>
            <a:ext cx="72008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-210532" y="407828"/>
            <a:ext cx="93353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9324528" y="2708920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8" name="Прямоугольник 37"/>
          <p:cNvSpPr/>
          <p:nvPr/>
        </p:nvSpPr>
        <p:spPr>
          <a:xfrm>
            <a:off x="119288" y="3089812"/>
            <a:ext cx="8748972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Муниципальная программа «Содействие развитию предпринимательства 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и торговли в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/>
                <a:cs typeface="Century Gothic"/>
              </a:rPr>
              <a:t>Грязовецком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муниципальном округе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2023-2028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годы», млн.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20888"/>
            <a:ext cx="8801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субсидии СОНКО, проведение Дня Победы, мероприятия для граждан старшего поколения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1,1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itchFamily="34" charset="0"/>
              </a:rPr>
              <a:t>млн.руб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1598" y="2132856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   Основные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направления расходов в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2024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году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38983"/>
              </p:ext>
            </p:extLst>
          </p:nvPr>
        </p:nvGraphicFramePr>
        <p:xfrm>
          <a:off x="380157" y="3802702"/>
          <a:ext cx="8208913" cy="16168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30030"/>
                <a:gridCol w="1271993"/>
                <a:gridCol w="1471410"/>
                <a:gridCol w="2135480"/>
              </a:tblGrid>
              <a:tr h="45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2026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32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Расходы на муниципальную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программу</a:t>
                      </a:r>
                      <a:r>
                        <a:rPr lang="en-US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всего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, в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Собственные средства бюджета округа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0,8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Субвенции, субсидии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0,8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0,7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0,7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5496" y="116632"/>
            <a:ext cx="8748972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Муниципальная программа «Поддержка СОНКО и граждан старшего </a:t>
            </a:r>
          </a:p>
          <a:p>
            <a:pPr marL="12700" algn="ctr">
              <a:spcBef>
                <a:spcPts val="105"/>
              </a:spcBef>
              <a:tabLst>
                <a:tab pos="5484495" algn="l"/>
                <a:tab pos="584517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поколения в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/>
                <a:cs typeface="Century Gothic"/>
              </a:rPr>
              <a:t>Грязовецком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муниципальном округе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2023-2028 </a:t>
            </a:r>
            <a:r>
              <a:rPr lang="ru-RU" sz="1600" b="1" dirty="0">
                <a:solidFill>
                  <a:srgbClr val="002060"/>
                </a:solidFill>
                <a:latin typeface="Century Gothic"/>
                <a:cs typeface="Century Gothic"/>
              </a:rPr>
              <a:t>годы», млн.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2214" y="5466710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   Основные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направления расходов в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2024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году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292145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3528" y="5766355"/>
            <a:ext cx="8801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- расходы на развитие мобильной торговли в малонаселенных пунктах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0,9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itchFamily="34" charset="0"/>
              </a:rPr>
              <a:t>млн.руб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- расходы на поддержку среднего и малого предпринимательства и проведение конкурсов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0,2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Century Gothic" pitchFamily="34" charset="0"/>
              </a:rPr>
              <a:t>млн.руб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- Содержание субсидии на приобретение спецтранспорта для мобильной торговли 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0,5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Century Gothic" pitchFamily="34" charset="0"/>
              </a:rPr>
              <a:t>млн.руб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4" y="103462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61" y="4580018"/>
            <a:ext cx="1207348" cy="91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0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15315"/>
              </p:ext>
            </p:extLst>
          </p:nvPr>
        </p:nvGraphicFramePr>
        <p:xfrm>
          <a:off x="107503" y="764704"/>
          <a:ext cx="8954776" cy="3491507"/>
        </p:xfrm>
        <a:graphic>
          <a:graphicData uri="http://schemas.openxmlformats.org/drawingml/2006/table">
            <a:tbl>
              <a:tblPr/>
              <a:tblGrid>
                <a:gridCol w="431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5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75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47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0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527" marR="9527" marT="10587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2023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Проект бюджета</a:t>
                      </a: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4" marR="3854" marT="3854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315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ДОХОДЫ, </a:t>
                      </a:r>
                      <a:r>
                        <a:rPr lang="ru-RU" sz="1700" b="1" i="1" u="none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из</a:t>
                      </a:r>
                      <a:r>
                        <a:rPr lang="ru-RU" sz="1700" b="1" i="1" u="none" strike="noStrike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них:</a:t>
                      </a:r>
                      <a:endParaRPr lang="ru-RU" sz="1700" b="1" i="1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1966,4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1590,5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1309,8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1348,9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240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540,0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568,8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541,9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557,7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Безвозмездные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поступления, в том числе: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1426,4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1021,7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767,9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791,2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47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- дотации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175,8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156,1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209,8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208,0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47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- субсидии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782,8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354,6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53,9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53,3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47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- субвенции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447,0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495,4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504,2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529,9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47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- иные межбюджетные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трансферты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20,8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32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ru-RU" sz="1700" b="1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РАСХОДЫ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2111,1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1656,8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1309,8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1348,9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463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Расходы </a:t>
                      </a:r>
                      <a:r>
                        <a:rPr lang="ru-RU" sz="1200" b="0" i="1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счет собственных доходных источников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859,3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791,3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751,7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765,7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47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Расходы за счет безвозмездных</a:t>
                      </a:r>
                      <a:r>
                        <a:rPr lang="ru-RU" sz="1200" b="0" i="1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поступлений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1251,8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865,5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558,1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583,2</a:t>
                      </a:r>
                      <a:endParaRPr lang="ru-RU" sz="1300" b="0" i="1" u="none" strike="noStrike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41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ДЕФИЦИТ (-), ПРОФИЦИТ (+)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-144,7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-66,3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700" b="1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237312"/>
            <a:ext cx="90869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 2023 </a:t>
            </a:r>
            <a:r>
              <a:rPr lang="ru-RU" sz="15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году и в плановом периоде </a:t>
            </a:r>
            <a:r>
              <a:rPr lang="ru-RU" sz="15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2024 </a:t>
            </a:r>
            <a:r>
              <a:rPr lang="ru-RU" sz="15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15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2025 </a:t>
            </a:r>
            <a:r>
              <a:rPr lang="ru-RU" sz="15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годов муниципальные гарантии не </a:t>
            </a:r>
            <a:r>
              <a:rPr lang="ru-RU" sz="15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предоставляются и муниципальные внутренние заимствования не осуществляются</a:t>
            </a:r>
            <a:endParaRPr lang="ru-RU" sz="15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2278"/>
              </p:ext>
            </p:extLst>
          </p:nvPr>
        </p:nvGraphicFramePr>
        <p:xfrm>
          <a:off x="35496" y="4941168"/>
          <a:ext cx="9051428" cy="1296144"/>
        </p:xfrm>
        <a:graphic>
          <a:graphicData uri="http://schemas.openxmlformats.org/drawingml/2006/table">
            <a:tbl>
              <a:tblPr/>
              <a:tblGrid>
                <a:gridCol w="5114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4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54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5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16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72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527" marR="9527" marT="10587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Оценка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2023 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Проект бюджета</a:t>
                      </a: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4" marR="3854" marT="3854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2026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854" marR="3854" marT="514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Муниципальный долг на 1 января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11,6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-11,6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Верхний предел муниципального долга на 1 января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11,6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/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latin typeface="Century Gothic"/>
                          <a:ea typeface="+mn-ea"/>
                          <a:cs typeface="+mn-cs"/>
                        </a:rPr>
                        <a:t>0,0</a:t>
                      </a:r>
                      <a:endParaRPr lang="ru-RU" sz="1300" b="0" i="1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7621" marR="7621" marT="1016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-3796" y="4330443"/>
            <a:ext cx="9147796" cy="548680"/>
            <a:chOff x="-3796" y="3960440"/>
            <a:chExt cx="9147796" cy="620688"/>
          </a:xfrm>
          <a:solidFill>
            <a:srgbClr val="0070C0"/>
          </a:solidFill>
        </p:grpSpPr>
        <p:sp>
          <p:nvSpPr>
            <p:cNvPr id="9" name="Стрелка: пятиугольник 4">
              <a:extLst/>
            </p:cNvPr>
            <p:cNvSpPr/>
            <p:nvPr/>
          </p:nvSpPr>
          <p:spPr>
            <a:xfrm>
              <a:off x="0" y="3960440"/>
              <a:ext cx="9144000" cy="612000"/>
            </a:xfrm>
            <a:prstGeom prst="halfFram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b"/>
            <a:lstStyle/>
            <a:p>
              <a:pPr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    МУНИЦИПАЛЬНЫЙ  ДОЛГ </a:t>
              </a:r>
              <a:r>
                <a:rPr lang="ru-RU" altLang="ru-RU" sz="1600" b="1" dirty="0" smtClean="0">
                  <a:solidFill>
                    <a:srgbClr val="002060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ОКРУГА НА 2023-2026 гг</a:t>
              </a:r>
              <a:r>
                <a:rPr lang="ru-RU" alt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., млн. руб.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96" y="4581128"/>
              <a:ext cx="9108000" cy="0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64" y="4063902"/>
              <a:ext cx="672823" cy="445218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softEdge rad="112500"/>
            </a:effectLst>
          </p:spPr>
        </p:pic>
      </p:grpSp>
      <p:sp>
        <p:nvSpPr>
          <p:cNvPr id="12" name="Стрелка: пятиугольник 4">
            <a:extLst/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ОСНОВНЫЕ ПАРАМЕТРЫ БЮДЖЕТА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ОКРУГА 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НА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2023-2026 гг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., млн. руб.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980728"/>
            <a:ext cx="74888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КОНТАКТНАЯ ИНФОРМАЦИЯ: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Управление финансов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администрации Грязовецкого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муниципального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округа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Вологодской области</a:t>
            </a:r>
          </a:p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Century Gothic" pitchFamily="34" charset="0"/>
              </a:rPr>
              <a:t>Руководитель: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</a:rPr>
              <a:t>Кузнецова Наталья Александровна </a:t>
            </a:r>
            <a:r>
              <a:rPr lang="ru-RU" sz="1100" b="1" dirty="0">
                <a:solidFill>
                  <a:srgbClr val="002060"/>
                </a:solidFill>
                <a:latin typeface="Century Gothic" pitchFamily="34" charset="0"/>
              </a:rPr>
              <a:t>– </a:t>
            </a:r>
            <a:r>
              <a:rPr lang="ru-RU" sz="1100" b="1" dirty="0" smtClean="0">
                <a:solidFill>
                  <a:srgbClr val="002060"/>
                </a:solidFill>
                <a:latin typeface="Century Gothic" pitchFamily="34" charset="0"/>
              </a:rPr>
              <a:t>заместитель </a:t>
            </a:r>
            <a:r>
              <a:rPr lang="ru-RU" sz="1100" b="1" dirty="0">
                <a:solidFill>
                  <a:srgbClr val="002060"/>
                </a:solidFill>
                <a:latin typeface="Century Gothic" pitchFamily="34" charset="0"/>
              </a:rPr>
              <a:t>главы Грязовецкого муниципального округа </a:t>
            </a:r>
            <a:r>
              <a:rPr lang="ru-RU" sz="1100" b="1" dirty="0" smtClean="0">
                <a:solidFill>
                  <a:srgbClr val="002060"/>
                </a:solidFill>
                <a:latin typeface="Century Gothic" pitchFamily="34" charset="0"/>
              </a:rPr>
              <a:t> по финансам, начальник  управления </a:t>
            </a:r>
            <a:r>
              <a:rPr lang="ru-RU" sz="1100" b="1" dirty="0">
                <a:solidFill>
                  <a:srgbClr val="002060"/>
                </a:solidFill>
                <a:latin typeface="Century Gothic" pitchFamily="34" charset="0"/>
              </a:rPr>
              <a:t>финансов администрации Грязовецкого муниципального округа </a:t>
            </a:r>
          </a:p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Адрес: 162000, г. Грязовец, Вологодская область, ул. Карла Маркса, д. 58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Телефон: 8 (81755) 21263, факс 21265</a:t>
            </a:r>
            <a:endParaRPr lang="en-US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Страница официального сайта </a:t>
            </a:r>
            <a:r>
              <a:rPr lang="en-US" sz="1200" dirty="0" smtClean="0">
                <a:latin typeface="Century Gothic" pitchFamily="34" charset="0"/>
              </a:rPr>
              <a:t>https://35gryazovetskij.gosuslugi.ru</a:t>
            </a:r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Электронная почта: </a:t>
            </a:r>
            <a:r>
              <a:rPr lang="en-US" sz="1200" dirty="0">
                <a:latin typeface="Century Gothic" pitchFamily="34" charset="0"/>
              </a:rPr>
              <a:t>gruprfin@gradm.ru</a:t>
            </a:r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График работы: понедельник – пятница с </a:t>
            </a:r>
            <a:r>
              <a:rPr lang="en-US" sz="1200" dirty="0">
                <a:latin typeface="Century Gothic" pitchFamily="34" charset="0"/>
              </a:rPr>
              <a:t>8</a:t>
            </a:r>
            <a:r>
              <a:rPr lang="ru-RU" sz="1200" dirty="0">
                <a:latin typeface="Century Gothic" pitchFamily="34" charset="0"/>
              </a:rPr>
              <a:t>:00 ч. до 17:00 ч.,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перерыв с 1</a:t>
            </a:r>
            <a:r>
              <a:rPr lang="en-US" sz="1200" dirty="0">
                <a:latin typeface="Century Gothic" pitchFamily="34" charset="0"/>
              </a:rPr>
              <a:t>2</a:t>
            </a:r>
            <a:r>
              <a:rPr lang="ru-RU" sz="1200" dirty="0">
                <a:latin typeface="Century Gothic" pitchFamily="34" charset="0"/>
              </a:rPr>
              <a:t>:00 ч. до 13:00 ч.</a:t>
            </a:r>
            <a:endParaRPr lang="en-US" sz="1200" dirty="0">
              <a:latin typeface="Century Gothic" pitchFamily="34" charset="0"/>
            </a:endParaRPr>
          </a:p>
          <a:p>
            <a:pPr algn="ctr"/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>
                <a:latin typeface="Century Gothic" pitchFamily="34" charset="0"/>
              </a:rPr>
              <a:t>Информация по проведению публичных слушаний размещается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 на  официальном сайте </a:t>
            </a:r>
            <a:r>
              <a:rPr lang="en-US" sz="1200" dirty="0">
                <a:latin typeface="Century Gothic" pitchFamily="34" charset="0"/>
              </a:rPr>
              <a:t>https://35gryazovetskij.gosuslugi.ru</a:t>
            </a:r>
            <a:r>
              <a:rPr lang="ru-RU" sz="12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5463" r="16666"/>
          <a:stretch/>
        </p:blipFill>
        <p:spPr>
          <a:xfrm>
            <a:off x="3838439" y="5215193"/>
            <a:ext cx="1467122" cy="14541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74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8712200" y="6468046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Calibri" pitchFamily="34" charset="0"/>
              </a:rPr>
              <a:t>4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286003" y="1488902"/>
          <a:ext cx="8388670" cy="4302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6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41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1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76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67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entury Gothic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entury Gothic" pitchFamily="34" charset="0"/>
                        </a:rPr>
                        <a:t>Оценка </a:t>
                      </a:r>
                      <a:r>
                        <a:rPr lang="ru-RU" sz="1600" b="1" dirty="0" smtClean="0">
                          <a:latin typeface="Century Gothic" pitchFamily="34" charset="0"/>
                        </a:rPr>
                        <a:t>2023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Прогноз на  </a:t>
                      </a:r>
                      <a:r>
                        <a:rPr lang="ru-RU" sz="1600" b="1" kern="1200" dirty="0" smtClean="0">
                          <a:latin typeface="Century Gothic" pitchFamily="34" charset="0"/>
                        </a:rPr>
                        <a:t>2024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+/- 2024г. к 2023г.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Доля в общем  объеме,% 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Прогноз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на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latin typeface="Century Gothic" pitchFamily="34" charset="0"/>
                        </a:rPr>
                        <a:t>2025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Прогноз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atin typeface="Century Gothic" pitchFamily="34" charset="0"/>
                        </a:rPr>
                        <a:t>на  </a:t>
                      </a:r>
                      <a:r>
                        <a:rPr lang="ru-RU" sz="1600" b="1" kern="1200" dirty="0" smtClean="0">
                          <a:latin typeface="Century Gothic" pitchFamily="34" charset="0"/>
                        </a:rPr>
                        <a:t>2026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55" marB="45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Налоговые и неналоговые доходы, из них: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540,0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568,8</a:t>
                      </a:r>
                      <a:endParaRPr lang="ru-RU" sz="16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+28,8</a:t>
                      </a:r>
                      <a:endParaRPr lang="ru-RU" sz="16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100,0</a:t>
                      </a:r>
                      <a:endParaRPr lang="ru-RU" sz="16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541,9</a:t>
                      </a:r>
                      <a:endParaRPr lang="ru-RU" sz="16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Gothic" pitchFamily="34" charset="0"/>
                        </a:rPr>
                        <a:t>557,7</a:t>
                      </a:r>
                      <a:endParaRPr lang="ru-RU" sz="16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5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НДФЛ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409,0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432,1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+23,1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76,0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398,8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411,7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5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Акцизы на нефтепродукты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30,6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35,0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+4,4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6,2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35,9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37,6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Налоги на совокупный доход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48,2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50,8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+2,6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8,9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55,9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56,7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Century Gothic" pitchFamily="34" charset="0"/>
                        </a:rPr>
                        <a:t>Налог</a:t>
                      </a:r>
                      <a:r>
                        <a:rPr lang="ru-RU" sz="1200" b="1" i="1" baseline="0" dirty="0" smtClean="0">
                          <a:latin typeface="Century Gothic" pitchFamily="34" charset="0"/>
                        </a:rPr>
                        <a:t> на имущество физических лиц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12,4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entury Gothic" pitchFamily="34" charset="0"/>
                        </a:rPr>
                        <a:t>13,6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+1,2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2,4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13,9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14,2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57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Century Gothic" pitchFamily="34" charset="0"/>
                        </a:rPr>
                        <a:t>Земельный налог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12,5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entury Gothic" pitchFamily="34" charset="0"/>
                        </a:rPr>
                        <a:t>13,1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+0,6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13,1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13,1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Доходы от использования имущества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14,3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entury Gothic" pitchFamily="34" charset="0"/>
                        </a:rPr>
                        <a:t>14,6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+0,3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14,6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14,6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Доходы от продажи имущества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2,1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2,2</a:t>
                      </a:r>
                      <a:endParaRPr lang="ru-RU" sz="1400" b="1" i="0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+0,1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0,3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5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Прочие доходы</a:t>
                      </a:r>
                      <a:endParaRPr lang="ru-RU" sz="1200" b="1" i="1" dirty="0">
                        <a:latin typeface="Century Gothic" pitchFamily="34" charset="0"/>
                      </a:endParaRPr>
                    </a:p>
                  </a:txBody>
                  <a:tcPr marL="91447" marR="91447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10,9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entury Gothic" pitchFamily="34" charset="0"/>
                        </a:rPr>
                        <a:t>7,4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-3,5</a:t>
                      </a: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1,3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7,5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91447" marR="91447"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7,6</a:t>
                      </a:r>
                    </a:p>
                  </a:txBody>
                  <a:tcPr marL="91447" marR="91447" marT="45754" marB="45754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44" y="6012962"/>
            <a:ext cx="936310" cy="70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3" y="5791198"/>
            <a:ext cx="1155984" cy="1066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133561" y="5877272"/>
            <a:ext cx="3314045" cy="837922"/>
          </a:xfrm>
          <a:prstGeom prst="round2Diag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Расчетная дотация на выравнивание замена дополнительным  нормативом 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в 2024-2026 годах в </a:t>
            </a:r>
            <a:r>
              <a:rPr lang="ru-RU" sz="1400" b="1" smtClean="0">
                <a:solidFill>
                  <a:srgbClr val="002060"/>
                </a:solidFill>
              </a:rPr>
              <a:t>полном объеме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985682" y="5877272"/>
            <a:ext cx="3107558" cy="837922"/>
          </a:xfrm>
          <a:prstGeom prst="round2Diag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НОРМАТИВ (СУММА)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2024г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r>
              <a:rPr lang="ru-RU" sz="1200" b="1" dirty="0">
                <a:solidFill>
                  <a:srgbClr val="0070C0"/>
                </a:solidFill>
                <a:latin typeface="Century Gothic" pitchFamily="34" charset="0"/>
              </a:rPr>
              <a:t>  - 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36,98% (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307,6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</a:rPr>
              <a:t>млн. руб.)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2025г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  </a:t>
            </a:r>
            <a:r>
              <a:rPr lang="ru-RU" sz="1200" b="1" dirty="0">
                <a:solidFill>
                  <a:srgbClr val="0070C0"/>
                </a:solidFill>
                <a:latin typeface="Century Gothic" pitchFamily="34" charset="0"/>
              </a:rPr>
              <a:t>- 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29,60% (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265,2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 млн</a:t>
            </a: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</a:rPr>
              <a:t>. руб.)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2026г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  -</a:t>
            </a:r>
            <a:r>
              <a:rPr lang="ru-RU" sz="1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28,69% (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270,9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</a:rPr>
              <a:t>млн. руб.)</a:t>
            </a:r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4573411" y="6145419"/>
            <a:ext cx="284288" cy="288448"/>
          </a:xfrm>
          <a:prstGeom prst="rightArrow">
            <a:avLst/>
          </a:prstGeom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7" name="Стрелка: пятиугольник 4">
            <a:extLst/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ДИНАМИКА НАЛОГОВЫХ  И НЕНАЛОГОВЫХ ДОХОДОВ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2022-2026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гг., млн. руб. 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620688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Диаграмма 11"/>
          <p:cNvGraphicFramePr/>
          <p:nvPr>
            <p:extLst/>
          </p:nvPr>
        </p:nvGraphicFramePr>
        <p:xfrm>
          <a:off x="216927" y="160471"/>
          <a:ext cx="8712968" cy="125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4264880" y="639955"/>
            <a:ext cx="76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200" b="1" dirty="0" smtClean="0">
                <a:solidFill>
                  <a:srgbClr val="FF0000"/>
                </a:solidFill>
              </a:rPr>
              <a:t>+11,2%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95163"/>
      </p:ext>
    </p:extLst>
  </p:cSld>
  <p:clrMapOvr>
    <a:masterClrMapping/>
  </p:clrMapOvr>
  <p:transition advTm="8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698338"/>
              </p:ext>
            </p:extLst>
          </p:nvPr>
        </p:nvGraphicFramePr>
        <p:xfrm>
          <a:off x="4823334" y="4130568"/>
          <a:ext cx="4390028" cy="151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595566"/>
              </p:ext>
            </p:extLst>
          </p:nvPr>
        </p:nvGraphicFramePr>
        <p:xfrm>
          <a:off x="4622157" y="1128726"/>
          <a:ext cx="4630362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22157" y="573928"/>
            <a:ext cx="4414337" cy="2621994"/>
          </a:xfrm>
          <a:prstGeom prst="round2DiagRect">
            <a:avLst/>
          </a:prstGeom>
          <a:noFill/>
          <a:ln w="28575">
            <a:solidFill>
              <a:srgbClr val="0075CC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   Доходы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по упрощенной </a:t>
            </a:r>
            <a:endParaRPr lang="ru-RU" sz="1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  системе налогообложения</a:t>
            </a: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Половина рамки 8"/>
          <p:cNvSpPr/>
          <p:nvPr/>
        </p:nvSpPr>
        <p:spPr>
          <a:xfrm>
            <a:off x="4622157" y="-27384"/>
            <a:ext cx="4521843" cy="540000"/>
          </a:xfrm>
          <a:prstGeom prst="halfFrame">
            <a:avLst/>
          </a:prstGeom>
          <a:solidFill>
            <a:srgbClr val="0086EA"/>
          </a:solidFill>
          <a:ln>
            <a:solidFill>
              <a:srgbClr val="008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НАЛОГИ НА СОВОКУПНЫЙ ДОХОД, МЛН. РУБ.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57074" y="6023626"/>
            <a:ext cx="4402288" cy="476726"/>
          </a:xfrm>
          <a:prstGeom prst="round2DiagRect">
            <a:avLst/>
          </a:prstGeom>
          <a:noFill/>
          <a:ln w="28575">
            <a:solidFill>
              <a:srgbClr val="0075CC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entury Gothic" pitchFamily="34" charset="0"/>
              </a:rPr>
              <a:t>В </a:t>
            </a:r>
            <a:r>
              <a:rPr lang="ru-RU" sz="1100" b="1" dirty="0" smtClean="0">
                <a:solidFill>
                  <a:srgbClr val="C00000"/>
                </a:solidFill>
                <a:latin typeface="Century Gothic" pitchFamily="34" charset="0"/>
              </a:rPr>
              <a:t>2023</a:t>
            </a:r>
            <a:r>
              <a:rPr lang="ru-RU" sz="1100" b="1" dirty="0" smtClean="0">
                <a:solidFill>
                  <a:srgbClr val="002060"/>
                </a:solidFill>
                <a:latin typeface="Century Gothic" pitchFamily="34" charset="0"/>
              </a:rPr>
              <a:t> году администратором поступлений проведены зачёты по патентной системе в счёт уплаты ЕНП </a:t>
            </a:r>
            <a:endParaRPr lang="ru-RU" sz="11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220250" y="1406401"/>
            <a:ext cx="599396" cy="1861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552625" y="1398463"/>
            <a:ext cx="611187" cy="2016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832951" y="1415927"/>
            <a:ext cx="594511" cy="19589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301" name="TextBox 31"/>
          <p:cNvSpPr txBox="1">
            <a:spLocks noChangeArrowheads="1"/>
          </p:cNvSpPr>
          <p:nvPr/>
        </p:nvSpPr>
        <p:spPr bwMode="auto">
          <a:xfrm>
            <a:off x="5024020" y="1230144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 smtClean="0">
                <a:solidFill>
                  <a:srgbClr val="007635"/>
                </a:solidFill>
              </a:rPr>
              <a:t>+ 4,1</a:t>
            </a:r>
            <a:endParaRPr lang="ru-RU" altLang="ru-RU" sz="1400" b="1" i="1" dirty="0">
              <a:solidFill>
                <a:srgbClr val="007635"/>
              </a:solidFill>
            </a:endParaRPr>
          </a:p>
        </p:txBody>
      </p:sp>
      <p:sp>
        <p:nvSpPr>
          <p:cNvPr id="12304" name="TextBox 35"/>
          <p:cNvSpPr txBox="1">
            <a:spLocks noChangeArrowheads="1"/>
          </p:cNvSpPr>
          <p:nvPr/>
        </p:nvSpPr>
        <p:spPr bwMode="auto">
          <a:xfrm>
            <a:off x="7698801" y="1172266"/>
            <a:ext cx="7635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>
                <a:solidFill>
                  <a:srgbClr val="007635"/>
                </a:solidFill>
              </a:rPr>
              <a:t>+ </a:t>
            </a:r>
            <a:r>
              <a:rPr lang="ru-RU" altLang="ru-RU" sz="1400" b="1" i="1" dirty="0" smtClean="0">
                <a:solidFill>
                  <a:srgbClr val="007635"/>
                </a:solidFill>
              </a:rPr>
              <a:t>0,8</a:t>
            </a:r>
            <a:endParaRPr lang="ru-RU" altLang="ru-RU" sz="1400" b="1" i="1" dirty="0">
              <a:solidFill>
                <a:srgbClr val="007635"/>
              </a:solidFill>
            </a:endParaRPr>
          </a:p>
        </p:txBody>
      </p:sp>
      <p:sp>
        <p:nvSpPr>
          <p:cNvPr id="12305" name="TextBox 36"/>
          <p:cNvSpPr txBox="1">
            <a:spLocks noChangeArrowheads="1"/>
          </p:cNvSpPr>
          <p:nvPr/>
        </p:nvSpPr>
        <p:spPr bwMode="auto">
          <a:xfrm>
            <a:off x="6391717" y="1201224"/>
            <a:ext cx="735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>
                <a:solidFill>
                  <a:srgbClr val="007635"/>
                </a:solidFill>
              </a:rPr>
              <a:t>+ </a:t>
            </a:r>
            <a:r>
              <a:rPr lang="ru-RU" altLang="ru-RU" sz="1400" b="1" i="1" dirty="0" smtClean="0">
                <a:solidFill>
                  <a:srgbClr val="007635"/>
                </a:solidFill>
              </a:rPr>
              <a:t>5,1</a:t>
            </a:r>
            <a:endParaRPr lang="ru-RU" altLang="ru-RU" sz="1400" b="1" i="1" dirty="0">
              <a:solidFill>
                <a:srgbClr val="007635"/>
              </a:solidFill>
            </a:endParaRPr>
          </a:p>
        </p:txBody>
      </p:sp>
      <p:sp>
        <p:nvSpPr>
          <p:cNvPr id="12306" name="TextBox 38"/>
          <p:cNvSpPr txBox="1">
            <a:spLocks noChangeArrowheads="1"/>
          </p:cNvSpPr>
          <p:nvPr/>
        </p:nvSpPr>
        <p:spPr bwMode="auto">
          <a:xfrm>
            <a:off x="4859338" y="2238251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400"/>
          </a:p>
        </p:txBody>
      </p:sp>
      <p:sp>
        <p:nvSpPr>
          <p:cNvPr id="42" name="TextBox 41"/>
          <p:cNvSpPr txBox="1"/>
          <p:nvPr/>
        </p:nvSpPr>
        <p:spPr>
          <a:xfrm>
            <a:off x="5184152" y="1656000"/>
            <a:ext cx="756000" cy="1497465"/>
          </a:xfrm>
          <a:prstGeom prst="flowChartDocumen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000" tIns="36000" rIns="0" bIns="0">
            <a:spAutoFit/>
          </a:bodyPr>
          <a:lstStyle/>
          <a:p>
            <a:pPr algn="ctr">
              <a:defRPr/>
            </a:pPr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реальных цен доходов населения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100,8%,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Дифференц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норматив </a:t>
            </a:r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отчислений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12,11% </a:t>
            </a:r>
          </a:p>
          <a:p>
            <a:pPr algn="ctr">
              <a:defRPr/>
            </a:pP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62000" y="1656000"/>
            <a:ext cx="756000" cy="1478355"/>
          </a:xfrm>
          <a:prstGeom prst="flowChartDocumen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0" bIns="0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реальных цен доходов населения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102,7%, </a:t>
            </a:r>
            <a:r>
              <a:rPr lang="ru-RU" sz="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Дифференц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норматив </a:t>
            </a:r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отчислений 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10,73%</a:t>
            </a: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98801" y="1656000"/>
            <a:ext cx="779199" cy="1478355"/>
          </a:xfrm>
          <a:prstGeom prst="flowChartDocumen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000" tIns="36000" rIns="0" bIns="0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Рост реальных цен доходов населения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102,7%, </a:t>
            </a:r>
            <a:r>
              <a:rPr lang="ru-RU" sz="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Дифференц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норматив </a:t>
            </a:r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отчислений,  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10,53%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4622157" y="3268222"/>
            <a:ext cx="4414337" cy="2315528"/>
          </a:xfrm>
          <a:prstGeom prst="round2DiagRect">
            <a:avLst/>
          </a:prstGeom>
          <a:noFill/>
          <a:ln w="28575">
            <a:solidFill>
              <a:srgbClr val="0075CC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Патентная система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налогообложения</a:t>
            </a: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322" name="TextBox 55"/>
          <p:cNvSpPr txBox="1">
            <a:spLocks noChangeArrowheads="1"/>
          </p:cNvSpPr>
          <p:nvPr/>
        </p:nvSpPr>
        <p:spPr bwMode="auto">
          <a:xfrm>
            <a:off x="6514778" y="3919297"/>
            <a:ext cx="73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 smtClean="0">
                <a:solidFill>
                  <a:srgbClr val="007635"/>
                </a:solidFill>
              </a:rPr>
              <a:t>+ 0,1</a:t>
            </a:r>
            <a:endParaRPr lang="ru-RU" altLang="ru-RU" sz="1400" b="1" i="1" dirty="0">
              <a:solidFill>
                <a:srgbClr val="007635"/>
              </a:solidFill>
            </a:endParaRPr>
          </a:p>
        </p:txBody>
      </p:sp>
      <p:pic>
        <p:nvPicPr>
          <p:cNvPr id="1029" name="Picture 5" descr="F:\Картинки для слайдов\izka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3334" y="3501008"/>
            <a:ext cx="721636" cy="48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артинки для слайдов\CBPr5XSpHW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7835" y="682112"/>
            <a:ext cx="746356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оловина рамки 49"/>
          <p:cNvSpPr/>
          <p:nvPr/>
        </p:nvSpPr>
        <p:spPr>
          <a:xfrm>
            <a:off x="0" y="0"/>
            <a:ext cx="4576762" cy="51435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НАЛОГ НА ДОХОДЫ ФИЗЛИЦ, МЛН. РУБ.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295719"/>
              </p:ext>
            </p:extLst>
          </p:nvPr>
        </p:nvGraphicFramePr>
        <p:xfrm>
          <a:off x="-220022" y="610232"/>
          <a:ext cx="4720014" cy="193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TextBox 20"/>
          <p:cNvSpPr txBox="1">
            <a:spLocks noChangeArrowheads="1"/>
          </p:cNvSpPr>
          <p:nvPr/>
        </p:nvSpPr>
        <p:spPr bwMode="auto">
          <a:xfrm>
            <a:off x="361819" y="719069"/>
            <a:ext cx="763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200" b="1" dirty="0" smtClean="0">
                <a:solidFill>
                  <a:srgbClr val="007635"/>
                </a:solidFill>
              </a:rPr>
              <a:t>+12,8%</a:t>
            </a:r>
            <a:endParaRPr lang="ru-RU" altLang="ru-RU" sz="1200" b="1" dirty="0">
              <a:solidFill>
                <a:srgbClr val="007635"/>
              </a:solidFill>
            </a:endParaRP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2385073" y="728156"/>
            <a:ext cx="763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200" b="1" dirty="0" smtClean="0">
                <a:solidFill>
                  <a:srgbClr val="FF0000"/>
                </a:solidFill>
              </a:rPr>
              <a:t>-7,7%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  <p:sp>
        <p:nvSpPr>
          <p:cNvPr id="56" name="TextBox 26"/>
          <p:cNvSpPr txBox="1">
            <a:spLocks noChangeArrowheads="1"/>
          </p:cNvSpPr>
          <p:nvPr/>
        </p:nvSpPr>
        <p:spPr bwMode="auto">
          <a:xfrm>
            <a:off x="1413790" y="655146"/>
            <a:ext cx="76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200" b="1" dirty="0" smtClean="0">
                <a:solidFill>
                  <a:srgbClr val="007635"/>
                </a:solidFill>
              </a:rPr>
              <a:t>+5,6%</a:t>
            </a:r>
            <a:endParaRPr lang="ru-RU" altLang="ru-RU" sz="1200" b="1" dirty="0">
              <a:solidFill>
                <a:srgbClr val="007635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741396" y="3072599"/>
            <a:ext cx="3756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050" i="1" dirty="0">
                <a:latin typeface="Century Gothic" pitchFamily="34" charset="0"/>
              </a:rPr>
              <a:t>рост поступления НДФЛ к прошлому году</a:t>
            </a:r>
            <a:endParaRPr lang="ru-RU" altLang="ru-RU" sz="1600" i="1" dirty="0">
              <a:latin typeface="Century Gothic" pitchFamily="34" charset="0"/>
            </a:endParaRPr>
          </a:p>
        </p:txBody>
      </p:sp>
      <p:sp>
        <p:nvSpPr>
          <p:cNvPr id="59" name="TextBox 24"/>
          <p:cNvSpPr txBox="1">
            <a:spLocks noChangeArrowheads="1"/>
          </p:cNvSpPr>
          <p:nvPr/>
        </p:nvSpPr>
        <p:spPr bwMode="auto">
          <a:xfrm>
            <a:off x="3243301" y="707321"/>
            <a:ext cx="763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200" b="1" dirty="0" smtClean="0">
                <a:solidFill>
                  <a:srgbClr val="007635"/>
                </a:solidFill>
              </a:rPr>
              <a:t>+3,2%</a:t>
            </a:r>
            <a:endParaRPr lang="ru-RU" altLang="ru-RU" sz="1200" b="1" dirty="0">
              <a:solidFill>
                <a:srgbClr val="007635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965121" y="2247643"/>
            <a:ext cx="684000" cy="25967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-46,3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887557" y="2247643"/>
            <a:ext cx="658813" cy="25967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+23,1 </a:t>
            </a:r>
            <a:endParaRPr lang="ru-RU" sz="1200" dirty="0">
              <a:solidFill>
                <a:srgbClr val="007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767269" y="2247643"/>
            <a:ext cx="626781" cy="25967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-33,3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625095" y="2220587"/>
            <a:ext cx="608493" cy="25967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+12,9 </a:t>
            </a:r>
            <a:endParaRPr lang="ru-RU" sz="1200" dirty="0">
              <a:solidFill>
                <a:srgbClr val="007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361819" y="4780747"/>
            <a:ext cx="3880800" cy="1481242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63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sz="1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Тенденции: </a:t>
            </a:r>
          </a:p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2024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рост </a:t>
            </a:r>
            <a:r>
              <a:rPr lang="ru-RU" sz="1600" b="1" dirty="0">
                <a:solidFill>
                  <a:schemeClr val="tx1"/>
                </a:solidFill>
                <a:latin typeface="Gabriola" panose="04040605051002020D02" pitchFamily="82" charset="0"/>
              </a:rPr>
              <a:t>ФОТ и численности </a:t>
            </a:r>
            <a:r>
              <a:rPr lang="ru-RU" sz="1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работников</a:t>
            </a:r>
            <a:endParaRPr lang="ru-RU" sz="1600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44500" indent="-444500">
              <a:buAutoNum type="arabicPlain" startAt="2025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-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снижение размера дополнительного    </a:t>
            </a:r>
            <a:r>
              <a:rPr lang="ru-RU" sz="1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                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                норматива по НДФЛ</a:t>
            </a:r>
          </a:p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2026 </a:t>
            </a: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abriola" panose="04040605051002020D02" pitchFamily="82" charset="0"/>
              </a:rPr>
              <a:t>рост ФОТ и численности работников</a:t>
            </a:r>
            <a:endParaRPr lang="ru-RU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>
              <a:defRPr/>
            </a:pPr>
            <a:endParaRPr lang="ru-RU" sz="15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644" y="3448178"/>
            <a:ext cx="4050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    Доп. норматив отчислений по НДФЛ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на 2024 – </a:t>
            </a:r>
            <a:r>
              <a:rPr lang="ru-RU" sz="1200" b="1" dirty="0" smtClean="0">
                <a:solidFill>
                  <a:srgbClr val="C00000"/>
                </a:solidFill>
              </a:rPr>
              <a:t>36,98</a:t>
            </a:r>
            <a:r>
              <a:rPr lang="ru-RU" sz="1200" b="1" dirty="0" smtClean="0"/>
              <a:t>%,    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на 2025 – </a:t>
            </a:r>
            <a:r>
              <a:rPr lang="ru-RU" sz="1200" b="1" dirty="0" smtClean="0">
                <a:solidFill>
                  <a:srgbClr val="C00000"/>
                </a:solidFill>
              </a:rPr>
              <a:t>29,6</a:t>
            </a:r>
            <a:r>
              <a:rPr lang="ru-RU" sz="1200" b="1" dirty="0" smtClean="0"/>
              <a:t>%,    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на 2026 – </a:t>
            </a:r>
            <a:r>
              <a:rPr lang="ru-RU" sz="1200" b="1" dirty="0" smtClean="0">
                <a:solidFill>
                  <a:srgbClr val="C00000"/>
                </a:solidFill>
              </a:rPr>
              <a:t>28,69</a:t>
            </a:r>
            <a:r>
              <a:rPr lang="ru-RU" sz="1200" b="1" dirty="0" smtClean="0"/>
              <a:t>%</a:t>
            </a:r>
            <a:r>
              <a:rPr lang="ru-RU" sz="1200" b="1" dirty="0" smtClean="0">
                <a:solidFill>
                  <a:srgbClr val="C00000"/>
                </a:solidFill>
              </a:rPr>
              <a:t>   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2023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37,2</a:t>
            </a:r>
            <a:r>
              <a:rPr lang="ru-RU" sz="1200" dirty="0" smtClean="0"/>
              <a:t>%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501003" y="948302"/>
            <a:ext cx="536692" cy="2372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223984" y="2981607"/>
            <a:ext cx="554037" cy="400110"/>
            <a:chOff x="278687" y="2175247"/>
            <a:chExt cx="554037" cy="400110"/>
          </a:xfrm>
        </p:grpSpPr>
        <p:sp>
          <p:nvSpPr>
            <p:cNvPr id="57" name="Овал 56"/>
            <p:cNvSpPr/>
            <p:nvPr/>
          </p:nvSpPr>
          <p:spPr>
            <a:xfrm>
              <a:off x="278687" y="2300972"/>
              <a:ext cx="554037" cy="22721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endParaRPr lang="ru-RU" sz="1050" b="1" dirty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9101" y="2175247"/>
              <a:ext cx="4732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76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ru-RU" sz="2000" b="1" dirty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>
            <a:off x="2416805" y="896494"/>
            <a:ext cx="428124" cy="232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-44483" y="2517651"/>
            <a:ext cx="45633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П</a:t>
            </a:r>
            <a:r>
              <a:rPr lang="ru-RU" sz="1000" b="1" dirty="0" smtClean="0">
                <a:solidFill>
                  <a:srgbClr val="C00000"/>
                </a:solidFill>
              </a:rPr>
              <a:t>ЕРВОНАЧАЛЬНО</a:t>
            </a:r>
            <a:r>
              <a:rPr lang="ru-RU" sz="1100" b="1" dirty="0" smtClean="0">
                <a:solidFill>
                  <a:srgbClr val="C00000"/>
                </a:solidFill>
              </a:rPr>
              <a:t>     </a:t>
            </a:r>
            <a:r>
              <a:rPr lang="ru-RU" sz="1050" b="1" dirty="0" smtClean="0">
                <a:solidFill>
                  <a:srgbClr val="C00000"/>
                </a:solidFill>
              </a:rPr>
              <a:t>ОЦЕНКА</a:t>
            </a:r>
            <a:r>
              <a:rPr lang="ru-RU" sz="1100" b="1" dirty="0" smtClean="0">
                <a:solidFill>
                  <a:srgbClr val="C00000"/>
                </a:solidFill>
              </a:rPr>
              <a:t>            </a:t>
            </a:r>
            <a:r>
              <a:rPr lang="ru-RU" sz="1400" b="1" dirty="0" smtClean="0">
                <a:solidFill>
                  <a:srgbClr val="C00000"/>
                </a:solidFill>
              </a:rPr>
              <a:t>2024             2025               2026  </a:t>
            </a:r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rgbClr val="C00000"/>
                </a:solidFill>
              </a:rPr>
              <a:t>        2023             2023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V="1">
            <a:off x="6588362" y="4162394"/>
            <a:ext cx="623054" cy="9504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3644" y="507900"/>
            <a:ext cx="4572000" cy="1359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622157" y="521493"/>
            <a:ext cx="4500000" cy="13593"/>
          </a:xfrm>
          <a:prstGeom prst="line">
            <a:avLst/>
          </a:prstGeom>
          <a:ln w="19050">
            <a:solidFill>
              <a:srgbClr val="0086E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458904" y="862260"/>
            <a:ext cx="536692" cy="2372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379209" y="893761"/>
            <a:ext cx="536692" cy="2372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TextBox 55"/>
          <p:cNvSpPr txBox="1">
            <a:spLocks noChangeArrowheads="1"/>
          </p:cNvSpPr>
          <p:nvPr/>
        </p:nvSpPr>
        <p:spPr bwMode="auto">
          <a:xfrm>
            <a:off x="5203552" y="4129511"/>
            <a:ext cx="73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 smtClean="0">
                <a:solidFill>
                  <a:srgbClr val="007635"/>
                </a:solidFill>
              </a:rPr>
              <a:t>+ 0,5</a:t>
            </a:r>
            <a:endParaRPr lang="ru-RU" altLang="ru-RU" sz="1400" b="1" i="1" dirty="0">
              <a:solidFill>
                <a:srgbClr val="007635"/>
              </a:solidFill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5429751" y="4283498"/>
            <a:ext cx="582409" cy="16172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Стрелка вверх 17"/>
          <p:cNvSpPr/>
          <p:nvPr/>
        </p:nvSpPr>
        <p:spPr>
          <a:xfrm>
            <a:off x="5184263" y="5658851"/>
            <a:ext cx="377889" cy="364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Диаграмма 4"/>
          <p:cNvGraphicFramePr>
            <a:graphicFrameLocks/>
          </p:cNvGraphicFramePr>
          <p:nvPr>
            <p:extLst/>
          </p:nvPr>
        </p:nvGraphicFramePr>
        <p:xfrm>
          <a:off x="5580111" y="5157192"/>
          <a:ext cx="3271613" cy="136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4"/>
          <p:cNvGraphicFramePr>
            <a:graphicFrameLocks/>
          </p:cNvGraphicFramePr>
          <p:nvPr>
            <p:extLst/>
          </p:nvPr>
        </p:nvGraphicFramePr>
        <p:xfrm>
          <a:off x="4701460" y="1124744"/>
          <a:ext cx="4630362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06" name="TextBox 38"/>
          <p:cNvSpPr txBox="1">
            <a:spLocks noChangeArrowheads="1"/>
          </p:cNvSpPr>
          <p:nvPr/>
        </p:nvSpPr>
        <p:spPr bwMode="auto">
          <a:xfrm>
            <a:off x="4859338" y="2238251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40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5380849"/>
              </p:ext>
            </p:extLst>
          </p:nvPr>
        </p:nvGraphicFramePr>
        <p:xfrm>
          <a:off x="0" y="764704"/>
          <a:ext cx="9143999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Овал 18"/>
          <p:cNvSpPr/>
          <p:nvPr/>
        </p:nvSpPr>
        <p:spPr>
          <a:xfrm>
            <a:off x="4859338" y="4797152"/>
            <a:ext cx="4105150" cy="1512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Поступило в бюджет  округа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за 10 месяцев 2023 </a:t>
            </a:r>
            <a:r>
              <a:rPr lang="ru-RU" sz="1400" b="1" dirty="0" smtClean="0">
                <a:solidFill>
                  <a:schemeClr val="bg1"/>
                </a:solidFill>
              </a:rPr>
              <a:t>года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340,8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млн. руб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052736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Половина рамки 49"/>
          <p:cNvSpPr/>
          <p:nvPr/>
        </p:nvSpPr>
        <p:spPr>
          <a:xfrm>
            <a:off x="0" y="-1"/>
            <a:ext cx="9144000" cy="1052738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НАЛОГ НА ДОХОДЫ ФИЗИЧЕСКИХ ЛИЦ ПО ВИДАМ ДЕЯТЕЛЬНОСТИ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ЗА 10 МЕСЯЦЕВ 2022-2023 гг., 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</a:rPr>
              <a:t>МЛН. РУБ.</a:t>
            </a:r>
            <a:endParaRPr lang="ru-RU" sz="1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4787776" y="2847752"/>
            <a:ext cx="30749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391199"/>
              </p:ext>
            </p:extLst>
          </p:nvPr>
        </p:nvGraphicFramePr>
        <p:xfrm>
          <a:off x="3826484" y="1862086"/>
          <a:ext cx="5441950" cy="250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Выноска со стрелкой вверх 17"/>
          <p:cNvSpPr/>
          <p:nvPr/>
        </p:nvSpPr>
        <p:spPr>
          <a:xfrm>
            <a:off x="4800931" y="4317472"/>
            <a:ext cx="647700" cy="344487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0,5099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7099824" y="4333481"/>
            <a:ext cx="649288" cy="34290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0,5229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5899759" y="4313867"/>
            <a:ext cx="647700" cy="34290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0,5229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8213968" y="4339286"/>
            <a:ext cx="647700" cy="34290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0,5229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3298" y="983167"/>
            <a:ext cx="3362325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Дифференцированный норматив из областного бюджета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5169808" y="1729078"/>
            <a:ext cx="792163" cy="339581"/>
          </a:xfrm>
          <a:prstGeom prst="ellips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+14,4%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931811" y="734275"/>
            <a:ext cx="508000" cy="182562"/>
          </a:xfrm>
          <a:prstGeom prst="ellips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5476" y="698556"/>
            <a:ext cx="33607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Процент роста поступлений акцизов</a:t>
            </a:r>
          </a:p>
        </p:txBody>
      </p:sp>
      <p:sp>
        <p:nvSpPr>
          <p:cNvPr id="26" name="Овал 25"/>
          <p:cNvSpPr/>
          <p:nvPr/>
        </p:nvSpPr>
        <p:spPr>
          <a:xfrm>
            <a:off x="6292297" y="1517373"/>
            <a:ext cx="792163" cy="327322"/>
          </a:xfrm>
          <a:prstGeom prst="ellips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+2,6%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557205" y="1336461"/>
            <a:ext cx="792163" cy="328065"/>
          </a:xfrm>
          <a:prstGeom prst="ellips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+4,7%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8" name="Выноска со стрелкой вверх 27"/>
          <p:cNvSpPr/>
          <p:nvPr/>
        </p:nvSpPr>
        <p:spPr>
          <a:xfrm>
            <a:off x="4958798" y="1105404"/>
            <a:ext cx="481013" cy="29210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1521" y="1340768"/>
            <a:ext cx="3960439" cy="20337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Увеличение поступлений за счет:</a:t>
            </a:r>
          </a:p>
          <a:p>
            <a:pPr>
              <a:defRPr/>
            </a:pPr>
            <a:endParaRPr lang="ru-RU" sz="300" b="1" dirty="0"/>
          </a:p>
          <a:p>
            <a:pPr>
              <a:defRPr/>
            </a:pPr>
            <a:r>
              <a:rPr lang="ru-RU" sz="1400" b="1" dirty="0"/>
              <a:t>- </a:t>
            </a:r>
            <a:r>
              <a:rPr lang="ru-RU" sz="1400" b="1" dirty="0" smtClean="0"/>
              <a:t>изменение </a:t>
            </a:r>
            <a:r>
              <a:rPr lang="ru-RU" sz="1400" b="1" dirty="0"/>
              <a:t>ставок </a:t>
            </a:r>
            <a:r>
              <a:rPr lang="ru-RU" sz="1400" b="1" dirty="0" smtClean="0"/>
              <a:t>акцизов ежегодно </a:t>
            </a:r>
            <a:r>
              <a:rPr lang="ru-RU" sz="1400" b="1" dirty="0"/>
              <a:t>(</a:t>
            </a:r>
            <a:r>
              <a:rPr lang="ru-RU" sz="1400" b="1" dirty="0" smtClean="0"/>
              <a:t>2024г. – 104,9%, 2025г. </a:t>
            </a:r>
            <a:r>
              <a:rPr lang="ru-RU" sz="1400" b="1" dirty="0"/>
              <a:t>– </a:t>
            </a:r>
            <a:r>
              <a:rPr lang="ru-RU" sz="1400" b="1" dirty="0" smtClean="0"/>
              <a:t>104,9%; 2026г. </a:t>
            </a:r>
            <a:r>
              <a:rPr lang="ru-RU" sz="1400" b="1" dirty="0"/>
              <a:t>– </a:t>
            </a:r>
            <a:r>
              <a:rPr lang="ru-RU" sz="1400" b="1" dirty="0" smtClean="0"/>
              <a:t>104,9%) </a:t>
            </a:r>
            <a:r>
              <a:rPr lang="ru-RU" sz="1400" b="1" dirty="0" smtClean="0">
                <a:solidFill>
                  <a:prstClr val="white"/>
                </a:solidFill>
              </a:rPr>
              <a:t>по </a:t>
            </a:r>
            <a:r>
              <a:rPr lang="ru-RU" sz="1400" b="1" dirty="0">
                <a:solidFill>
                  <a:prstClr val="white"/>
                </a:solidFill>
              </a:rPr>
              <a:t>ФЗ от </a:t>
            </a:r>
            <a:r>
              <a:rPr lang="ru-RU" sz="1400" b="1" dirty="0" smtClean="0">
                <a:solidFill>
                  <a:prstClr val="white"/>
                </a:solidFill>
              </a:rPr>
              <a:t>31.07.2023 </a:t>
            </a:r>
            <a:r>
              <a:rPr lang="ru-RU" sz="1400" b="1" dirty="0">
                <a:solidFill>
                  <a:prstClr val="white"/>
                </a:solidFill>
              </a:rPr>
              <a:t>№ </a:t>
            </a:r>
            <a:r>
              <a:rPr lang="ru-RU" sz="1400" b="1" dirty="0" smtClean="0">
                <a:solidFill>
                  <a:prstClr val="white"/>
                </a:solidFill>
              </a:rPr>
              <a:t>389-ФЗ «О внесении изменений в часть вторую Налогового кодекса Российской Федерации…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11285" name="Прямоугольник 37"/>
          <p:cNvSpPr>
            <a:spLocks noChangeArrowheads="1"/>
          </p:cNvSpPr>
          <p:nvPr/>
        </p:nvSpPr>
        <p:spPr bwMode="auto">
          <a:xfrm>
            <a:off x="-252536" y="764704"/>
            <a:ext cx="48370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A42295"/>
                </a:solidFill>
                <a:latin typeface="Comic Sans MS" pitchFamily="66" charset="0"/>
                <a:cs typeface="Times New Roman" pitchFamily="18" charset="0"/>
              </a:rPr>
              <a:t>Администратор</a:t>
            </a:r>
            <a:r>
              <a:rPr lang="ru-RU" altLang="ru-RU" sz="1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1400" b="1" dirty="0" smtClean="0">
                <a:latin typeface="Comic Sans MS" pitchFamily="66" charset="0"/>
                <a:cs typeface="Times New Roman" pitchFamily="18" charset="0"/>
              </a:rPr>
              <a:t>УФНС России по Вологодской области</a:t>
            </a:r>
            <a:endParaRPr lang="ru-RU" altLang="ru-RU" sz="1400" b="1" dirty="0">
              <a:latin typeface="Comic Sans MS" pitchFamily="66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4378201" y="5017206"/>
            <a:ext cx="4464050" cy="16383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Дифференцированный норматив </a:t>
            </a:r>
            <a:r>
              <a:rPr lang="ru-RU" altLang="ru-RU" sz="1600" dirty="0" smtClean="0">
                <a:solidFill>
                  <a:srgbClr val="FF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0,5229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рассчитан как доля протяженности дорог 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округа в общем объеме протяженности 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дорог 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Вологодской области</a:t>
            </a:r>
            <a:endParaRPr lang="ru-RU" altLang="ru-RU" sz="1600" dirty="0">
              <a:solidFill>
                <a:srgbClr val="00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0226" y="3204657"/>
            <a:ext cx="433388" cy="2479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0070C0"/>
                </a:solidFill>
              </a:rPr>
              <a:t>+0,9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59563" y="3013152"/>
            <a:ext cx="431800" cy="2077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0070C0"/>
                </a:solidFill>
              </a:rPr>
              <a:t>+1,7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73083" y="3343671"/>
            <a:ext cx="433388" cy="217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0070C0"/>
                </a:solidFill>
              </a:rPr>
              <a:t>+4,4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717" y="5301208"/>
            <a:ext cx="3024187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70C0"/>
                </a:solidFill>
              </a:rPr>
              <a:t>Протяженность </a:t>
            </a:r>
            <a:r>
              <a:rPr lang="ru-RU" sz="1600" b="1" i="1" dirty="0" smtClean="0">
                <a:solidFill>
                  <a:srgbClr val="0070C0"/>
                </a:solidFill>
              </a:rPr>
              <a:t>дорог</a:t>
            </a:r>
          </a:p>
          <a:p>
            <a:pPr algn="ctr">
              <a:defRPr/>
            </a:pPr>
            <a:r>
              <a:rPr lang="ru-RU" sz="1100" b="1" i="1" dirty="0" smtClean="0">
                <a:solidFill>
                  <a:srgbClr val="0070C0"/>
                </a:solidFill>
              </a:rPr>
              <a:t>(по данным Департамента дорожного хозяйства и транспорта области)</a:t>
            </a:r>
          </a:p>
          <a:p>
            <a:pPr algn="ctr">
              <a:defRPr/>
            </a:pPr>
            <a:r>
              <a:rPr lang="ru-RU" sz="1600" i="1" dirty="0" smtClean="0"/>
              <a:t> в 2023 году –  864,9 км</a:t>
            </a:r>
            <a:r>
              <a:rPr lang="ru-RU" sz="1600" i="1" dirty="0"/>
              <a:t>;</a:t>
            </a:r>
          </a:p>
          <a:p>
            <a:pPr algn="ctr">
              <a:defRPr/>
            </a:pPr>
            <a:r>
              <a:rPr lang="ru-RU" sz="1600" i="1" dirty="0"/>
              <a:t>в</a:t>
            </a:r>
            <a:r>
              <a:rPr lang="ru-RU" sz="1600" i="1" dirty="0" smtClean="0"/>
              <a:t> 2024 </a:t>
            </a:r>
            <a:r>
              <a:rPr lang="ru-RU" sz="1600" i="1" dirty="0"/>
              <a:t>году –</a:t>
            </a:r>
            <a:r>
              <a:rPr lang="ru-RU" sz="1600" i="1" dirty="0" smtClean="0"/>
              <a:t>  864,2 км</a:t>
            </a:r>
            <a:endParaRPr lang="ru-RU" sz="1600" i="1" dirty="0"/>
          </a:p>
        </p:txBody>
      </p:sp>
      <p:sp>
        <p:nvSpPr>
          <p:cNvPr id="37" name="Стрелка: пятиугольник 4">
            <a:extLst/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АКЦИЗЫ НА НЕФТЕПРОДУКТЫ,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млн. руб.</a:t>
            </a: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-5812" y="612000"/>
            <a:ext cx="9028003" cy="97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8" y="11215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1" y="3444025"/>
            <a:ext cx="3176735" cy="17877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46216650"/>
      </p:ext>
    </p:extLst>
  </p:cSld>
  <p:clrMapOvr>
    <a:masterClrMapping/>
  </p:clrMapOvr>
  <p:transition advTm="88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34.userapi.com/sun9-21/impg/S3u7EXsfQImzLG433yPvRotr5gYPtZjZF0KuQw/ZtYBeUrTxf0.jpg?size=1280x768&amp;quality=96&amp;sign=b3e12bd86ae61ab39ceec71ccdbc35b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22" y="1912947"/>
            <a:ext cx="1411763" cy="8470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5003800" y="2676077"/>
            <a:ext cx="30749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235028"/>
              </p:ext>
            </p:extLst>
          </p:nvPr>
        </p:nvGraphicFramePr>
        <p:xfrm>
          <a:off x="-300395" y="1912868"/>
          <a:ext cx="4680520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Овал 22"/>
          <p:cNvSpPr/>
          <p:nvPr/>
        </p:nvSpPr>
        <p:spPr>
          <a:xfrm>
            <a:off x="373132" y="2516779"/>
            <a:ext cx="792163" cy="3652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+13,3%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742417" y="2760005"/>
            <a:ext cx="792163" cy="3652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-11,8%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285" name="Прямоугольник 37"/>
          <p:cNvSpPr>
            <a:spLocks noChangeArrowheads="1"/>
          </p:cNvSpPr>
          <p:nvPr/>
        </p:nvSpPr>
        <p:spPr bwMode="auto">
          <a:xfrm>
            <a:off x="483565" y="1897692"/>
            <a:ext cx="38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1400" b="1" dirty="0" smtClean="0">
                <a:solidFill>
                  <a:srgbClr val="A42295"/>
                </a:solidFill>
                <a:latin typeface="Century Gothic" pitchFamily="34" charset="0"/>
                <a:cs typeface="Times New Roman" pitchFamily="18" charset="0"/>
              </a:rPr>
              <a:t>Земельный налог с организации </a:t>
            </a:r>
            <a:endParaRPr lang="ru-RU" altLang="ru-RU" sz="1400" b="1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1067" y="3503010"/>
            <a:ext cx="433388" cy="2686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0086EA"/>
                </a:solidFill>
              </a:rPr>
              <a:t>+0,8</a:t>
            </a:r>
            <a:endParaRPr lang="ru-RU" sz="1050" b="1" dirty="0">
              <a:solidFill>
                <a:srgbClr val="0086EA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52609" y="3504618"/>
            <a:ext cx="433388" cy="2670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0086EA"/>
                </a:solidFill>
              </a:rPr>
              <a:t>+0,8</a:t>
            </a:r>
            <a:endParaRPr lang="ru-RU" sz="1050" b="1" dirty="0">
              <a:solidFill>
                <a:srgbClr val="0086EA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688659"/>
            <a:ext cx="8904734" cy="117714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i="1" dirty="0" smtClean="0">
                <a:solidFill>
                  <a:srgbClr val="002060"/>
                </a:solidFill>
              </a:rPr>
              <a:t>В соответствии с законом Вологодской области от 06.05.2022 № 5127-ОЗ «О преобразовании всех поселений, входящих в состав Грязовецкого муниципального района Вологодской области, путем их объединения, наделении вновь образованного муниципального образования статусом муниципального округа и установлении границ Грязовецкого муниципального округа Вологодской области</a:t>
            </a:r>
            <a:r>
              <a:rPr lang="ru-RU" sz="1300" b="1" i="1" dirty="0">
                <a:solidFill>
                  <a:srgbClr val="002060"/>
                </a:solidFill>
              </a:rPr>
              <a:t>», с 1 января 2023 </a:t>
            </a:r>
            <a:r>
              <a:rPr lang="ru-RU" sz="1300" b="1" i="1" dirty="0" smtClean="0">
                <a:solidFill>
                  <a:srgbClr val="002060"/>
                </a:solidFill>
              </a:rPr>
              <a:t>года местные налоги устанавливаются Земским Собранием Грязовецкого муниципального округа и зачисляются в бюджет округа</a:t>
            </a:r>
            <a:endParaRPr lang="ru-RU" sz="1300" b="1" i="1" dirty="0">
              <a:solidFill>
                <a:srgbClr val="002060"/>
              </a:solidFill>
            </a:endParaRPr>
          </a:p>
        </p:txBody>
      </p:sp>
      <p:sp>
        <p:nvSpPr>
          <p:cNvPr id="37" name="Стрелка: пятиугольник 4">
            <a:extLst/>
          </p:cNvPr>
          <p:cNvSpPr/>
          <p:nvPr/>
        </p:nvSpPr>
        <p:spPr>
          <a:xfrm>
            <a:off x="0" y="0"/>
            <a:ext cx="9144000" cy="6120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  ИМУЩЕСТВЕННЫЕ НАЛОГИ, млн. руб.</a:t>
            </a: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04" y="629434"/>
            <a:ext cx="910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56527" y="2886442"/>
            <a:ext cx="508768" cy="246179"/>
          </a:xfrm>
          <a:prstGeom prst="straightConnector1">
            <a:avLst/>
          </a:prstGeom>
          <a:ln w="25400">
            <a:solidFill>
              <a:srgbClr val="588824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Диаграмма 15"/>
          <p:cNvGraphicFramePr>
            <a:graphicFrameLocks/>
          </p:cNvGraphicFramePr>
          <p:nvPr>
            <p:extLst/>
          </p:nvPr>
        </p:nvGraphicFramePr>
        <p:xfrm>
          <a:off x="4569446" y="1956199"/>
          <a:ext cx="4191818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Прямоугольник 37"/>
          <p:cNvSpPr>
            <a:spLocks noChangeArrowheads="1"/>
          </p:cNvSpPr>
          <p:nvPr/>
        </p:nvSpPr>
        <p:spPr bwMode="auto">
          <a:xfrm>
            <a:off x="5214297" y="2019616"/>
            <a:ext cx="38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1400" b="1" dirty="0" smtClean="0">
                <a:solidFill>
                  <a:srgbClr val="588824"/>
                </a:solidFill>
                <a:latin typeface="Century Gothic" pitchFamily="34" charset="0"/>
                <a:cs typeface="Times New Roman" pitchFamily="18" charset="0"/>
              </a:rPr>
              <a:t>Земельный налог с физических лиц </a:t>
            </a:r>
            <a:endParaRPr lang="ru-RU" altLang="ru-RU" sz="1400" b="1" dirty="0">
              <a:solidFill>
                <a:srgbClr val="588824"/>
              </a:solidFill>
              <a:latin typeface="Century Gothic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232190" y="2468836"/>
            <a:ext cx="809847" cy="29116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-23,0%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796136" y="3026750"/>
            <a:ext cx="245901" cy="42419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622660"/>
              </p:ext>
            </p:extLst>
          </p:nvPr>
        </p:nvGraphicFramePr>
        <p:xfrm>
          <a:off x="-441531" y="4734563"/>
          <a:ext cx="5113023" cy="203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Прямоугольник 37"/>
          <p:cNvSpPr>
            <a:spLocks noChangeArrowheads="1"/>
          </p:cNvSpPr>
          <p:nvPr/>
        </p:nvSpPr>
        <p:spPr bwMode="auto">
          <a:xfrm>
            <a:off x="287400" y="4353054"/>
            <a:ext cx="38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Налог на имущество физических лиц</a:t>
            </a:r>
            <a:endParaRPr lang="ru-RU" alt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45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224865"/>
              </p:ext>
            </p:extLst>
          </p:nvPr>
        </p:nvGraphicFramePr>
        <p:xfrm>
          <a:off x="5003800" y="4353054"/>
          <a:ext cx="3900561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Прямоугольник 37"/>
          <p:cNvSpPr>
            <a:spLocks noChangeArrowheads="1"/>
          </p:cNvSpPr>
          <p:nvPr/>
        </p:nvSpPr>
        <p:spPr bwMode="auto">
          <a:xfrm>
            <a:off x="5214297" y="4351631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Начисление имущественных налогов по данным отчетности 5 - МН</a:t>
            </a:r>
            <a:endParaRPr lang="ru-RU" altLang="ru-RU" sz="1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0" name="AutoShape 2" descr="C:\Users\%D0%9C%D0%B8%D1%82%D0%B8%D0%BD%D0%B0\Downloads\fe3f4cf7-26b0-4c9e-b0bd-1dd9500ca09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7927" y="42021"/>
            <a:ext cx="1068338" cy="58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24" name="Овал 23"/>
          <p:cNvSpPr/>
          <p:nvPr/>
        </p:nvSpPr>
        <p:spPr>
          <a:xfrm>
            <a:off x="1669422" y="6168381"/>
            <a:ext cx="739983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+9,7%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534580" y="6146609"/>
            <a:ext cx="739983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+2,2%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99517" y="6148155"/>
            <a:ext cx="739983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+2,2%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951852" y="5572438"/>
            <a:ext cx="686332" cy="178995"/>
          </a:xfrm>
          <a:prstGeom prst="straightConnector1">
            <a:avLst/>
          </a:prstGeom>
          <a:ln w="25400">
            <a:solidFill>
              <a:srgbClr val="588824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861279" y="5108589"/>
            <a:ext cx="732583" cy="40408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+0,7%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37"/>
          <p:cNvSpPr>
            <a:spLocks noChangeArrowheads="1"/>
          </p:cNvSpPr>
          <p:nvPr/>
        </p:nvSpPr>
        <p:spPr bwMode="auto">
          <a:xfrm rot="20614277">
            <a:off x="1174949" y="4716596"/>
            <a:ext cx="33300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1100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Изменение кадастровой стоимости</a:t>
            </a:r>
          </a:p>
          <a:p>
            <a:endParaRPr lang="ru-RU" altLang="ru-RU" sz="11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7047435" y="5062674"/>
            <a:ext cx="701676" cy="419798"/>
          </a:xfrm>
          <a:prstGeom prst="straightConnector1">
            <a:avLst/>
          </a:prstGeom>
          <a:ln w="25400">
            <a:solidFill>
              <a:srgbClr val="588824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6681143" y="4936963"/>
            <a:ext cx="732583" cy="40408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+3,3%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74674"/>
      </p:ext>
    </p:extLst>
  </p:cSld>
  <p:clrMapOvr>
    <a:masterClrMapping/>
  </p:clrMapOvr>
  <p:transition advTm="88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4788024" y="2847752"/>
            <a:ext cx="30749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1052736"/>
            <a:ext cx="5400600" cy="735230"/>
          </a:xfrm>
          <a:prstGeom prst="rect">
            <a:avLst/>
          </a:prstGeom>
          <a:solidFill>
            <a:srgbClr val="33DEF5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0,92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млн. руб. в  2024-2026 годах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7" name="Стрелка: пятиугольник 4">
            <a:extLst/>
          </p:cNvPr>
          <p:cNvSpPr/>
          <p:nvPr/>
        </p:nvSpPr>
        <p:spPr>
          <a:xfrm>
            <a:off x="0" y="-27384"/>
            <a:ext cx="9144000" cy="1044923"/>
          </a:xfrm>
          <a:prstGeom prst="halfFrame">
            <a:avLst>
              <a:gd name="adj1" fmla="val 19470"/>
              <a:gd name="adj2" fmla="val 3333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СВЕДЕНИЯ ОБ ОЦЕНКЕ НАЛОГОВЫХ ЛЬГОТ , ПРЕДОСТАВЛЯЕМЫХ В СООТВЕТСТВИИ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 РЕШЕНИЯМИ, ПРИНЯТЫМИ ОРГАНАМИ МУНИЦИПАЛЬНОЙ ВЛАСТИ Грязовецкого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муниципального округа на 2024 год и плановый период 2025 и 2026 годов, тыс. руб. </a:t>
            </a: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31358" y="980728"/>
            <a:ext cx="9028003" cy="97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1660"/>
            <a:ext cx="672823" cy="44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68975"/>
              </p:ext>
            </p:extLst>
          </p:nvPr>
        </p:nvGraphicFramePr>
        <p:xfrm>
          <a:off x="107504" y="1844824"/>
          <a:ext cx="8941489" cy="4882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1116000"/>
                <a:gridCol w="739020"/>
                <a:gridCol w="468000"/>
                <a:gridCol w="612000"/>
                <a:gridCol w="648000"/>
                <a:gridCol w="648000"/>
                <a:gridCol w="642469"/>
              </a:tblGrid>
              <a:tr h="1811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Краткое наименование льготы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Категория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налогоплатель-щиков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Вид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льготы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Суммы налоговых </a:t>
                      </a:r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льгот, млн. 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2022 </a:t>
                      </a:r>
                      <a:b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(факт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2023 год (оценка)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2024 год (прогноз)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2025 год (прогноз)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2026 год (прогноз)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295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Налоговая льгота для  предпринимателей, применяющих специальные налоговые режимы, в отношении объектов налогообложения, включенных в перечень, определяемый в соответствии с пунктом 7 и пунктом 10 статьи 378.2 Налогового Кодекса Российской Федерации, налоговая база в отношении которых определяется как кадастровая стоимость, находящихся на территории муниципального района (округа), за исключением  административного центра муниципального района (округа)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Индивидуаль-ные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предприни-матели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льгота 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(2022 г.-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понижен-</a:t>
                      </a:r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ная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ставка)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0,46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0,46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0,38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0,31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0,23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3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Налоговая льгота для  предпринимателей, применяющих специальные налоговые режимы, осуществляющих розничную торговлю, в отношении объектов розничной торговли с площадью не более 200 кв. метров (включительно), находящихся на территории муниципального района (округа), за исключением административного центра муниципального района (округа) 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Индивидуаль-ные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предприни-матели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льгота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Налоговая льгота в отношении физических лиц, осуществляющих регистрацию права собственности жилых домов (долей) в них, в размере понесенных расходов на проведение кадастровых работ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физические лица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льгота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3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Налоговая льгота в отношении физических лиц, являющихся собственниками объектов недвижимого имущества, включенных в единый государственный реестр объектов культурного наследия (памятников истории и культуры) народов Российской Федерации в качестве объектов культурного наследия регионального значения, расположенных на территории муниципального района (округа)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физические лица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льгота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069520"/>
      </p:ext>
    </p:extLst>
  </p:cSld>
  <p:clrMapOvr>
    <a:masterClrMapping/>
  </p:clrMapOvr>
  <p:transition advTm="882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7214</TotalTime>
  <Words>4721</Words>
  <Application>Microsoft Office PowerPoint</Application>
  <PresentationFormat>Экран (4:3)</PresentationFormat>
  <Paragraphs>1305</Paragraphs>
  <Slides>30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СоколоваОН</dc:creator>
  <cp:lastModifiedBy>buh4</cp:lastModifiedBy>
  <cp:revision>784</cp:revision>
  <cp:lastPrinted>2023-12-01T05:41:12Z</cp:lastPrinted>
  <dcterms:created xsi:type="dcterms:W3CDTF">2021-09-15T10:45:55Z</dcterms:created>
  <dcterms:modified xsi:type="dcterms:W3CDTF">2023-12-04T10:39:36Z</dcterms:modified>
</cp:coreProperties>
</file>