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0" r:id="rId2"/>
    <p:sldId id="485" r:id="rId3"/>
    <p:sldId id="506" r:id="rId4"/>
    <p:sldId id="487" r:id="rId5"/>
    <p:sldId id="499" r:id="rId6"/>
    <p:sldId id="500" r:id="rId7"/>
    <p:sldId id="501" r:id="rId8"/>
    <p:sldId id="468" r:id="rId9"/>
    <p:sldId id="503" r:id="rId10"/>
    <p:sldId id="504" r:id="rId11"/>
    <p:sldId id="428" r:id="rId12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87" userDrawn="1">
          <p15:clr>
            <a:srgbClr val="A4A3A4"/>
          </p15:clr>
        </p15:guide>
        <p15:guide id="2" pos="2190" userDrawn="1">
          <p15:clr>
            <a:srgbClr val="A4A3A4"/>
          </p15:clr>
        </p15:guide>
        <p15:guide id="3" orient="horz" pos="3140" userDrawn="1">
          <p15:clr>
            <a:srgbClr val="A4A3A4"/>
          </p15:clr>
        </p15:guide>
        <p15:guide id="4" pos="2144" userDrawn="1">
          <p15:clr>
            <a:srgbClr val="A4A3A4"/>
          </p15:clr>
        </p15:guide>
        <p15:guide id="5" orient="horz" pos="3164" userDrawn="1">
          <p15:clr>
            <a:srgbClr val="A4A3A4"/>
          </p15:clr>
        </p15:guide>
        <p15:guide id="6" orient="horz" pos="3118" userDrawn="1">
          <p15:clr>
            <a:srgbClr val="A4A3A4"/>
          </p15:clr>
        </p15:guide>
        <p15:guide id="7" pos="2181" userDrawn="1">
          <p15:clr>
            <a:srgbClr val="A4A3A4"/>
          </p15:clr>
        </p15:guide>
        <p15:guide id="8" pos="2133" userDrawn="1">
          <p15:clr>
            <a:srgbClr val="A4A3A4"/>
          </p15:clr>
        </p15:guide>
        <p15:guide id="9" orient="horz" pos="3193" userDrawn="1">
          <p15:clr>
            <a:srgbClr val="A4A3A4"/>
          </p15:clr>
        </p15:guide>
        <p15:guide id="10" orient="horz" pos="3146" userDrawn="1">
          <p15:clr>
            <a:srgbClr val="A4A3A4"/>
          </p15:clr>
        </p15:guide>
        <p15:guide id="11" orient="horz" pos="3170" userDrawn="1">
          <p15:clr>
            <a:srgbClr val="A4A3A4"/>
          </p15:clr>
        </p15:guide>
        <p15:guide id="12" orient="horz" pos="3124" userDrawn="1">
          <p15:clr>
            <a:srgbClr val="A4A3A4"/>
          </p15:clr>
        </p15:guide>
        <p15:guide id="13" pos="2209" userDrawn="1">
          <p15:clr>
            <a:srgbClr val="A4A3A4"/>
          </p15:clr>
        </p15:guide>
        <p15:guide id="14" pos="2163" userDrawn="1">
          <p15:clr>
            <a:srgbClr val="A4A3A4"/>
          </p15:clr>
        </p15:guide>
        <p15:guide id="15" pos="2200" userDrawn="1">
          <p15:clr>
            <a:srgbClr val="A4A3A4"/>
          </p15:clr>
        </p15:guide>
        <p15:guide id="16" pos="2153" userDrawn="1">
          <p15:clr>
            <a:srgbClr val="A4A3A4"/>
          </p15:clr>
        </p15:guide>
        <p15:guide id="17" orient="horz" pos="3192" userDrawn="1">
          <p15:clr>
            <a:srgbClr val="A4A3A4"/>
          </p15:clr>
        </p15:guide>
        <p15:guide id="18" orient="horz" pos="3145" userDrawn="1">
          <p15:clr>
            <a:srgbClr val="A4A3A4"/>
          </p15:clr>
        </p15:guide>
        <p15:guide id="19" orient="horz" pos="3169" userDrawn="1">
          <p15:clr>
            <a:srgbClr val="A4A3A4"/>
          </p15:clr>
        </p15:guide>
        <p15:guide id="20" orient="horz" pos="3122" userDrawn="1">
          <p15:clr>
            <a:srgbClr val="A4A3A4"/>
          </p15:clr>
        </p15:guide>
        <p15:guide id="21" orient="horz" pos="3198" userDrawn="1">
          <p15:clr>
            <a:srgbClr val="A4A3A4"/>
          </p15:clr>
        </p15:guide>
        <p15:guide id="22" orient="horz" pos="3151" userDrawn="1">
          <p15:clr>
            <a:srgbClr val="A4A3A4"/>
          </p15:clr>
        </p15:guide>
        <p15:guide id="23" orient="horz" pos="3175" userDrawn="1">
          <p15:clr>
            <a:srgbClr val="A4A3A4"/>
          </p15:clr>
        </p15:guide>
        <p15:guide id="24" orient="horz" pos="3128" userDrawn="1">
          <p15:clr>
            <a:srgbClr val="A4A3A4"/>
          </p15:clr>
        </p15:guide>
        <p15:guide id="25" pos="2178" userDrawn="1">
          <p15:clr>
            <a:srgbClr val="A4A3A4"/>
          </p15:clr>
        </p15:guide>
        <p15:guide id="26" pos="2132" userDrawn="1">
          <p15:clr>
            <a:srgbClr val="A4A3A4"/>
          </p15:clr>
        </p15:guide>
        <p15:guide id="27" pos="2169" userDrawn="1">
          <p15:clr>
            <a:srgbClr val="A4A3A4"/>
          </p15:clr>
        </p15:guide>
        <p15:guide id="28" pos="2122" userDrawn="1">
          <p15:clr>
            <a:srgbClr val="A4A3A4"/>
          </p15:clr>
        </p15:guide>
        <p15:guide id="29" pos="2197" userDrawn="1">
          <p15:clr>
            <a:srgbClr val="A4A3A4"/>
          </p15:clr>
        </p15:guide>
        <p15:guide id="30" pos="2151" userDrawn="1">
          <p15:clr>
            <a:srgbClr val="A4A3A4"/>
          </p15:clr>
        </p15:guide>
        <p15:guide id="31" pos="2188" userDrawn="1">
          <p15:clr>
            <a:srgbClr val="A4A3A4"/>
          </p15:clr>
        </p15:guide>
        <p15:guide id="32" pos="2142" userDrawn="1">
          <p15:clr>
            <a:srgbClr val="A4A3A4"/>
          </p15:clr>
        </p15:guide>
        <p15:guide id="33" orient="horz" pos="3197">
          <p15:clr>
            <a:srgbClr val="A4A3A4"/>
          </p15:clr>
        </p15:guide>
        <p15:guide id="34" orient="horz" pos="3150">
          <p15:clr>
            <a:srgbClr val="A4A3A4"/>
          </p15:clr>
        </p15:guide>
        <p15:guide id="35" orient="horz" pos="3174">
          <p15:clr>
            <a:srgbClr val="A4A3A4"/>
          </p15:clr>
        </p15:guide>
        <p15:guide id="36" orient="horz" pos="3126">
          <p15:clr>
            <a:srgbClr val="A4A3A4"/>
          </p15:clr>
        </p15:guide>
        <p15:guide id="37" orient="horz" pos="3203">
          <p15:clr>
            <a:srgbClr val="A4A3A4"/>
          </p15:clr>
        </p15:guide>
        <p15:guide id="38" orient="horz" pos="3156">
          <p15:clr>
            <a:srgbClr val="A4A3A4"/>
          </p15:clr>
        </p15:guide>
        <p15:guide id="39" orient="horz" pos="3180">
          <p15:clr>
            <a:srgbClr val="A4A3A4"/>
          </p15:clr>
        </p15:guide>
        <p15:guide id="40" orient="horz" pos="3133">
          <p15:clr>
            <a:srgbClr val="A4A3A4"/>
          </p15:clr>
        </p15:guide>
        <p15:guide id="41" pos="2141">
          <p15:clr>
            <a:srgbClr val="A4A3A4"/>
          </p15:clr>
        </p15:guide>
        <p15:guide id="42" pos="2166">
          <p15:clr>
            <a:srgbClr val="A4A3A4"/>
          </p15:clr>
        </p15:guide>
        <p15:guide id="43" pos="2121">
          <p15:clr>
            <a:srgbClr val="A4A3A4"/>
          </p15:clr>
        </p15:guide>
        <p15:guide id="44" pos="2157">
          <p15:clr>
            <a:srgbClr val="A4A3A4"/>
          </p15:clr>
        </p15:guide>
        <p15:guide id="45" pos="2111">
          <p15:clr>
            <a:srgbClr val="A4A3A4"/>
          </p15:clr>
        </p15:guide>
        <p15:guide id="46" pos="2185">
          <p15:clr>
            <a:srgbClr val="A4A3A4"/>
          </p15:clr>
        </p15:guide>
        <p15:guide id="47" pos="2139">
          <p15:clr>
            <a:srgbClr val="A4A3A4"/>
          </p15:clr>
        </p15:guide>
        <p15:guide id="48" pos="2176">
          <p15:clr>
            <a:srgbClr val="A4A3A4"/>
          </p15:clr>
        </p15:guide>
        <p15:guide id="49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33DEF5"/>
    <a:srgbClr val="4AABC6"/>
    <a:srgbClr val="79C1D5"/>
    <a:srgbClr val="66FF99"/>
    <a:srgbClr val="99FFCC"/>
    <a:srgbClr val="99FF99"/>
    <a:srgbClr val="FFCCFF"/>
    <a:srgbClr val="BCFC9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27" autoAdjust="0"/>
    <p:restoredTop sz="92686" autoAdjust="0"/>
  </p:normalViewPr>
  <p:slideViewPr>
    <p:cSldViewPr>
      <p:cViewPr varScale="1">
        <p:scale>
          <a:sx n="104" d="100"/>
          <a:sy n="104" d="100"/>
        </p:scale>
        <p:origin x="142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0" y="-78"/>
      </p:cViewPr>
      <p:guideLst>
        <p:guide orient="horz" pos="3187"/>
        <p:guide pos="2190"/>
        <p:guide orient="horz" pos="3140"/>
        <p:guide pos="2144"/>
        <p:guide orient="horz" pos="3164"/>
        <p:guide orient="horz" pos="3118"/>
        <p:guide pos="2181"/>
        <p:guide pos="2133"/>
        <p:guide orient="horz" pos="3193"/>
        <p:guide orient="horz" pos="3146"/>
        <p:guide orient="horz" pos="3170"/>
        <p:guide orient="horz" pos="3124"/>
        <p:guide pos="2209"/>
        <p:guide pos="2163"/>
        <p:guide pos="2200"/>
        <p:guide pos="2153"/>
        <p:guide orient="horz" pos="3192"/>
        <p:guide orient="horz" pos="3145"/>
        <p:guide orient="horz" pos="3169"/>
        <p:guide orient="horz" pos="3122"/>
        <p:guide orient="horz" pos="3198"/>
        <p:guide orient="horz" pos="3151"/>
        <p:guide orient="horz" pos="3175"/>
        <p:guide orient="horz" pos="3128"/>
        <p:guide pos="2178"/>
        <p:guide pos="2132"/>
        <p:guide pos="2169"/>
        <p:guide pos="2122"/>
        <p:guide pos="2197"/>
        <p:guide pos="2151"/>
        <p:guide pos="2188"/>
        <p:guide pos="2142"/>
        <p:guide orient="horz" pos="3197"/>
        <p:guide orient="horz" pos="3150"/>
        <p:guide orient="horz" pos="3174"/>
        <p:guide orient="horz" pos="3126"/>
        <p:guide orient="horz" pos="3203"/>
        <p:guide orient="horz" pos="3156"/>
        <p:guide orient="horz" pos="3180"/>
        <p:guide orient="horz" pos="3133"/>
        <p:guide pos="2141"/>
        <p:guide pos="2166"/>
        <p:guide pos="2121"/>
        <p:guide pos="2157"/>
        <p:guide pos="2111"/>
        <p:guide pos="2185"/>
        <p:guide pos="2139"/>
        <p:guide pos="2176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77781164810889"/>
          <c:y val="0.3994935974287222"/>
          <c:w val="0.80385914420895388"/>
          <c:h val="0.373609034984073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ОПЛАТЫ ТРУДА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-1.1477145330959554E-7"/>
                  <c:y val="0.2074785323852961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</c:v>
                </c:pt>
                <c:pt idx="1">
                  <c:v>оценка 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5794.8</c:v>
                </c:pt>
                <c:pt idx="1">
                  <c:v>5826.1</c:v>
                </c:pt>
                <c:pt idx="2">
                  <c:v>6479.2</c:v>
                </c:pt>
                <c:pt idx="3">
                  <c:v>6953.7</c:v>
                </c:pt>
                <c:pt idx="4">
                  <c:v>7327.1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AA-4127-A489-39CFE50361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3"/>
        <c:overlap val="5"/>
        <c:axId val="123831976"/>
        <c:axId val="123833936"/>
      </c:barChart>
      <c:catAx>
        <c:axId val="123831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500" b="1">
                <a:solidFill>
                  <a:srgbClr val="C00000"/>
                </a:solidFill>
              </a:defRPr>
            </a:pPr>
            <a:endParaRPr lang="ru-RU"/>
          </a:p>
        </c:txPr>
        <c:crossAx val="123833936"/>
        <c:crosses val="autoZero"/>
        <c:auto val="1"/>
        <c:lblAlgn val="ctr"/>
        <c:lblOffset val="0"/>
        <c:noMultiLvlLbl val="0"/>
      </c:catAx>
      <c:valAx>
        <c:axId val="123833936"/>
        <c:scaling>
          <c:orientation val="minMax"/>
          <c:min val="0"/>
        </c:scaling>
        <c:delete val="0"/>
        <c:axPos val="l"/>
        <c:numFmt formatCode="0.0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2383197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l"/>
      <c:legendEntry>
        <c:idx val="0"/>
        <c:txPr>
          <a:bodyPr rot="0" vert="horz"/>
          <a:lstStyle/>
          <a:p>
            <a:pPr>
              <a:defRPr sz="1200" b="1"/>
            </a:pPr>
            <a:endParaRPr lang="ru-RU"/>
          </a:p>
        </c:txPr>
      </c:legendEntry>
      <c:layout>
        <c:manualLayout>
          <c:xMode val="edge"/>
          <c:yMode val="edge"/>
          <c:x val="0"/>
          <c:y val="0.38873502770309093"/>
          <c:w val="0.23005245588936576"/>
          <c:h val="0.48279085061977239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833333333333335"/>
          <c:y val="0.16562499999999999"/>
          <c:w val="0.45"/>
          <c:h val="0.675000000000000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0.15833316929133859"/>
                  <c:y val="-4.375024606299212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
</a:t>
                    </a:r>
                    <a:r>
                      <a:rPr lang="ru-RU" sz="1400" b="1" dirty="0" smtClean="0"/>
                      <a:t>741,4</a:t>
                    </a:r>
                    <a:endParaRPr lang="ru-RU" sz="1800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0208316929133857"/>
                  <c:y val="0.1142103838582677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
</a:t>
                    </a:r>
                    <a:r>
                      <a:rPr lang="ru-RU" sz="1601" b="1" dirty="0" smtClean="0"/>
                      <a:t>207,8</a:t>
                    </a:r>
                    <a:endParaRPr lang="ru-RU" sz="1601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4583316929133858"/>
                  <c:y val="0.1417221948818897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Физкультура
</a:t>
                    </a:r>
                    <a:r>
                      <a:rPr lang="ru-RU" sz="1601" b="1" dirty="0" smtClean="0"/>
                      <a:t>92,4</a:t>
                    </a:r>
                    <a:endParaRPr lang="ru-RU" sz="1601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2808398950131235E-7"/>
                  <c:y val="0.1593742618110236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
</a:t>
                    </a:r>
                    <a:r>
                      <a:rPr lang="ru-RU" sz="1600" b="1" dirty="0" smtClean="0"/>
                      <a:t>18,4</a:t>
                    </a:r>
                    <a:endParaRPr lang="ru-RU" sz="1600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8081282808398949"/>
                  <c:y val="0.1187500000000001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err="1" smtClean="0"/>
                      <a:t>Здравоохра-нение</a:t>
                    </a:r>
                    <a:r>
                      <a:rPr lang="ru-RU" sz="1200" dirty="0"/>
                      <a:t>
</a:t>
                    </a:r>
                    <a:r>
                      <a:rPr lang="ru-RU" sz="1601" b="1" dirty="0" smtClean="0"/>
                      <a:t>1,4</a:t>
                    </a:r>
                    <a:endParaRPr lang="ru-RU" sz="1601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3541683070866142"/>
                  <c:y val="-7.4999999999999997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Другие расходы
</a:t>
                    </a:r>
                    <a:r>
                      <a:rPr lang="ru-RU" sz="1400" b="1" dirty="0" smtClean="0"/>
                      <a:t>944,8</a:t>
                    </a:r>
                    <a:endParaRPr lang="ru-RU" sz="2400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Образование</c:v>
                </c:pt>
                <c:pt idx="1">
                  <c:v>Культура</c:v>
                </c:pt>
                <c:pt idx="2">
                  <c:v>Физкультура</c:v>
                </c:pt>
                <c:pt idx="3">
                  <c:v>Социальная политика</c:v>
                </c:pt>
                <c:pt idx="4">
                  <c:v>Здравоохра-
нение</c:v>
                </c:pt>
                <c:pt idx="5">
                  <c:v>Другие расходы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741.4</c:v>
                </c:pt>
                <c:pt idx="1">
                  <c:v>207.8</c:v>
                </c:pt>
                <c:pt idx="2">
                  <c:v>92.4</c:v>
                </c:pt>
                <c:pt idx="3">
                  <c:v>18.399999999999999</c:v>
                </c:pt>
                <c:pt idx="4">
                  <c:v>1.4</c:v>
                </c:pt>
                <c:pt idx="5">
                  <c:v>944.8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10">
          <a:noFill/>
        </a:ln>
      </c:spPr>
    </c:plotArea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0.31802</cdr:x>
      <cdr:y>0.655</cdr:y>
    </cdr:from>
    <cdr:to>
      <cdr:x>0.3814</cdr:x>
      <cdr:y>0.7068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2770897" y="820257"/>
          <a:ext cx="552190" cy="6486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0.31802</cdr:x>
      <cdr:y>0.38353</cdr:y>
    </cdr:from>
    <cdr:to>
      <cdr:x>0.40977</cdr:x>
      <cdr:y>0.60472</cdr:y>
    </cdr:to>
    <cdr:sp macro="" textlink="">
      <cdr:nvSpPr>
        <cdr:cNvPr id="4" name="TextBox 2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70897" y="480298"/>
          <a:ext cx="799416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altLang="ru-RU" sz="1200" b="1" dirty="0" smtClean="0">
              <a:solidFill>
                <a:srgbClr val="FF0000"/>
              </a:solidFill>
            </a:rPr>
            <a:t>+0,5%</a:t>
          </a:r>
          <a:endParaRPr lang="ru-RU" altLang="ru-RU" sz="1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0.48556</cdr:x>
      <cdr:y>0.655</cdr:y>
    </cdr:from>
    <cdr:to>
      <cdr:x>0.54732</cdr:x>
      <cdr:y>0.7125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V="1">
          <a:off x="4230679" y="820257"/>
          <a:ext cx="538076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0.6486</cdr:x>
      <cdr:y>0.655</cdr:y>
    </cdr:from>
    <cdr:to>
      <cdr:x>0.70746</cdr:x>
      <cdr:y>0.73028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 flipV="1">
          <a:off x="5651217" y="820257"/>
          <a:ext cx="512845" cy="9427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2"/>
          </a:solidFill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0.80562</cdr:x>
      <cdr:y>0.655</cdr:y>
    </cdr:from>
    <cdr:to>
      <cdr:x>0.86448</cdr:x>
      <cdr:y>0.73028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 flipV="1">
          <a:off x="7019369" y="820257"/>
          <a:ext cx="512845" cy="9427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2"/>
          </a:solidFill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0.79339</cdr:x>
      <cdr:y>0.41239</cdr:y>
    </cdr:from>
    <cdr:to>
      <cdr:x>0.88084</cdr:x>
      <cdr:y>0.63358</cdr:y>
    </cdr:to>
    <cdr:sp macro="" textlink="">
      <cdr:nvSpPr>
        <cdr:cNvPr id="11" name="TextBox 2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912782" y="516438"/>
          <a:ext cx="761949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altLang="ru-RU" sz="1200" b="1" dirty="0" smtClean="0">
              <a:solidFill>
                <a:srgbClr val="FF0000"/>
              </a:solidFill>
            </a:rPr>
            <a:t>+5,4%</a:t>
          </a:r>
          <a:endParaRPr lang="ru-RU" altLang="ru-RU" sz="1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0.64033</cdr:x>
      <cdr:y>0.39021</cdr:y>
    </cdr:from>
    <cdr:to>
      <cdr:x>0.71471</cdr:x>
      <cdr:y>0.6114</cdr:y>
    </cdr:to>
    <cdr:sp macro="" textlink="">
      <cdr:nvSpPr>
        <cdr:cNvPr id="13" name="TextBox 2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79209" y="488657"/>
          <a:ext cx="648073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altLang="ru-RU" sz="1200" b="1" dirty="0" smtClean="0">
              <a:solidFill>
                <a:srgbClr val="FF0000"/>
              </a:solidFill>
            </a:rPr>
            <a:t>+7,3%</a:t>
          </a:r>
          <a:endParaRPr lang="ru-RU" altLang="ru-RU" sz="1200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30520" cy="496967"/>
          </a:xfrm>
          <a:prstGeom prst="rect">
            <a:avLst/>
          </a:prstGeom>
        </p:spPr>
        <p:txBody>
          <a:bodyPr vert="horz" lIns="91311" tIns="45652" rIns="91311" bIns="4565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69" y="4"/>
            <a:ext cx="2930519" cy="496967"/>
          </a:xfrm>
          <a:prstGeom prst="rect">
            <a:avLst/>
          </a:prstGeom>
        </p:spPr>
        <p:txBody>
          <a:bodyPr vert="horz" lIns="91311" tIns="45652" rIns="91311" bIns="4565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3D9DED-CCBF-46CB-93B2-EB489C942DE1}" type="datetimeFigureOut">
              <a:rPr lang="ru-RU"/>
              <a:pPr>
                <a:defRPr/>
              </a:pPr>
              <a:t>19.12.2023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43963"/>
            <a:ext cx="2930520" cy="496967"/>
          </a:xfrm>
          <a:prstGeom prst="rect">
            <a:avLst/>
          </a:prstGeom>
        </p:spPr>
        <p:txBody>
          <a:bodyPr vert="horz" lIns="91311" tIns="45652" rIns="91311" bIns="4565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69" y="9443963"/>
            <a:ext cx="2930519" cy="496967"/>
          </a:xfrm>
          <a:prstGeom prst="rect">
            <a:avLst/>
          </a:prstGeom>
        </p:spPr>
        <p:txBody>
          <a:bodyPr vert="horz" wrap="square" lIns="91311" tIns="45652" rIns="91311" bIns="456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7E8E113-40AD-486A-8EB4-9686C10EF1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087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30520" cy="496967"/>
          </a:xfrm>
          <a:prstGeom prst="rect">
            <a:avLst/>
          </a:prstGeom>
        </p:spPr>
        <p:txBody>
          <a:bodyPr vert="horz" lIns="91311" tIns="45652" rIns="91311" bIns="4565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69" y="4"/>
            <a:ext cx="2930519" cy="496967"/>
          </a:xfrm>
          <a:prstGeom prst="rect">
            <a:avLst/>
          </a:prstGeom>
        </p:spPr>
        <p:txBody>
          <a:bodyPr vert="horz" lIns="91311" tIns="45652" rIns="91311" bIns="4565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04EBF0-2C5C-40B6-B4BA-C02E816B9AC3}" type="datetimeFigureOut">
              <a:rPr lang="ru-RU"/>
              <a:pPr>
                <a:defRPr/>
              </a:pPr>
              <a:t>19.12.2023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1" tIns="45652" rIns="91311" bIns="4565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1982"/>
            <a:ext cx="5408615" cy="4474290"/>
          </a:xfrm>
          <a:prstGeom prst="rect">
            <a:avLst/>
          </a:prstGeom>
        </p:spPr>
        <p:txBody>
          <a:bodyPr vert="horz" lIns="91311" tIns="45652" rIns="91311" bIns="45652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43963"/>
            <a:ext cx="2930520" cy="496967"/>
          </a:xfrm>
          <a:prstGeom prst="rect">
            <a:avLst/>
          </a:prstGeom>
        </p:spPr>
        <p:txBody>
          <a:bodyPr vert="horz" lIns="91311" tIns="45652" rIns="91311" bIns="4565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69" y="9443963"/>
            <a:ext cx="2930519" cy="496967"/>
          </a:xfrm>
          <a:prstGeom prst="rect">
            <a:avLst/>
          </a:prstGeom>
        </p:spPr>
        <p:txBody>
          <a:bodyPr vert="horz" wrap="square" lIns="91311" tIns="45652" rIns="91311" bIns="456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8894C7-04A8-43D1-93A0-1DF39E4756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2132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416" indent="-28554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177" indent="-22843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9048" indent="-22843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5918" indent="-22843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2788" indent="-228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69658" indent="-228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6531" indent="-228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3401" indent="-228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BC4F37F-45CE-4D37-B4DC-A205FB094C32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78158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437" indent="-285937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749" indent="-22874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1249" indent="-22874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8751" indent="-22874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6251" indent="-228749" defTabSz="913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3751" indent="-228749" defTabSz="913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1251" indent="-228749" defTabSz="913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8751" indent="-228749" defTabSz="913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2451B63-7C8C-4D9D-B703-C77E5DF1D74C}" type="slidenum">
              <a:rPr lang="ru-RU" altLang="ru-RU" smtClean="0">
                <a:latin typeface="Calibri" pitchFamily="34" charset="0"/>
              </a:rPr>
              <a:pPr/>
              <a:t>2</a:t>
            </a:fld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734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3763" y="1588"/>
            <a:ext cx="4973637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1435" y="3674066"/>
            <a:ext cx="6578302" cy="62684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56944">
              <a:spcBef>
                <a:spcPct val="0"/>
              </a:spcBef>
            </a:pPr>
            <a:endParaRPr lang="ru-RU" altLang="ru-RU" sz="1600" dirty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442" indent="-28555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218" indent="-228444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9106" indent="-228444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5992" indent="-228444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2880" indent="-2284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69766" indent="-2284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6655" indent="-2284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3542" indent="-2284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F884514-4056-4F17-9D7B-DF0F3BC258F4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87804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437" indent="-285937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749" indent="-22874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1249" indent="-22874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8751" indent="-22874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6251" indent="-228749" defTabSz="913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3751" indent="-228749" defTabSz="913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1251" indent="-228749" defTabSz="913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8751" indent="-228749" defTabSz="913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5641288-DD67-4BDA-A4FC-B5E7C31D7DC9}" type="slidenum">
              <a:rPr lang="ru-RU" altLang="ru-RU" smtClean="0">
                <a:latin typeface="Calibri" pitchFamily="34" charset="0"/>
              </a:rPr>
              <a:pPr/>
              <a:t>4</a:t>
            </a:fld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390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5663" y="139700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57642" y="3961451"/>
            <a:ext cx="6516822" cy="5480925"/>
          </a:xfrm>
        </p:spPr>
        <p:txBody>
          <a:bodyPr>
            <a:noAutofit/>
          </a:bodyPr>
          <a:lstStyle/>
          <a:p>
            <a:pPr>
              <a:defRPr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06929" indent="-271896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087586" indent="-217516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22619" indent="-217516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957652" indent="-217516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392687" indent="-2175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827720" indent="-2175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262756" indent="-2175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697789" indent="-2175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BE9CF0A8-ECDA-4D97-88E6-CD8FF6295261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69907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79563" y="284163"/>
            <a:ext cx="3671887" cy="27543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228580" y="3169162"/>
            <a:ext cx="6374946" cy="6562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3689" algn="just">
              <a:spcBef>
                <a:spcPct val="0"/>
              </a:spcBef>
            </a:pPr>
            <a:endParaRPr lang="ru-RU" altLang="ru-RU" sz="1600" dirty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403" indent="-285538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156" indent="-22843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9020" indent="-22843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5881" indent="-22843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2744" indent="-2284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69606" indent="-2284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6469" indent="-2284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3333" indent="-2284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C978FA41-E2D0-4F15-A4B4-11DC00FC525C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01710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5663" y="139700"/>
            <a:ext cx="4970462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57641" y="3961447"/>
            <a:ext cx="6516822" cy="5480924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416" indent="-28554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177" indent="-22843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9048" indent="-22843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5918" indent="-22843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2788" indent="-228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69658" indent="-228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6531" indent="-228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3401" indent="-228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BE9CF0A8-ECDA-4D97-88E6-CD8FF6295261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69907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B6898-1B56-4BAF-A0CE-E1FAF7CA79CC}" type="datetime1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E5EB0-936E-496C-9BA6-B415926817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887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5AF16-D932-4AB0-84E1-00847E96E43C}" type="datetime1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6798-D613-49BF-B2B8-40A807A16A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9901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19E69-22DF-41C6-84C7-626D6DE35BC7}" type="datetime1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3F89B-64D8-46B3-BA06-81ADADD0B0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432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8AB42-35CB-41D6-8CD1-6DDB8E3E04F0}" type="datetime1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00D3E-B9F6-4021-97D7-BCB37CC1DE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127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C1732-3957-4303-AE68-5E2A0D5FD643}" type="datetime1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E4A11-4645-4A37-B3B4-FA68E83BB9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710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A0212-28C3-4B15-A6AB-FE37608C94F8}" type="datetime1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434C1-F7D3-4A33-97E6-C3EF1EA329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055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AF355-DEE1-4DCB-B7EB-D2A272059FE7}" type="datetime1">
              <a:rPr lang="ru-RU" smtClean="0"/>
              <a:t>19.12.2023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0D5BA-1491-47A4-A7B3-8B048EDC7B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880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945D1-A6E7-4E55-8866-6DFD695790EB}" type="datetime1">
              <a:rPr lang="ru-RU" smtClean="0"/>
              <a:t>19.12.2023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8519F-93F7-4DFA-A02C-9174D11F41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295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A18A2-210A-469E-A7B6-397E8B596604}" type="datetime1">
              <a:rPr lang="ru-RU" smtClean="0"/>
              <a:t>19.12.2023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8A8A4-9A8A-4645-A407-6D24EF3790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90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59D40-8C8C-45FD-B2A0-A3C89E377535}" type="datetime1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BEC37-5D7B-452F-BF31-247F472E18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871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891F4-B404-41D3-A113-ED7768DF3D88}" type="datetime1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CB8F6-93ED-44A6-B8C0-A9E9396234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035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FF0B27-ADDC-40AB-8D0D-1A2181A5E489}" type="datetime1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F5816CD-9097-448C-BFE2-5815240C27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2051" name="Rectangle 144"/>
          <p:cNvSpPr>
            <a:spLocks noChangeArrowheads="1"/>
          </p:cNvSpPr>
          <p:nvPr/>
        </p:nvSpPr>
        <p:spPr bwMode="auto">
          <a:xfrm>
            <a:off x="0" y="2430760"/>
            <a:ext cx="9144000" cy="27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9625" tIns="29813" rIns="59625" bIns="29813" anchor="ctr">
            <a:spAutoFit/>
          </a:bodyPr>
          <a:lstStyle/>
          <a:p>
            <a:pPr algn="ctr" eaLnBrk="1" hangingPunct="1"/>
            <a:r>
              <a:rPr lang="ru-RU" altLang="ru-RU" sz="3200" dirty="0" smtClean="0">
                <a:solidFill>
                  <a:srgbClr val="002060"/>
                </a:solidFill>
                <a:latin typeface="Century Gothic" pitchFamily="34" charset="0"/>
                <a:ea typeface="Batang" pitchFamily="18" charset="-127"/>
              </a:rPr>
              <a:t>БЮДЖЕТ ДЛЯ ГРАЖДАН </a:t>
            </a:r>
          </a:p>
          <a:p>
            <a:pPr algn="ctr" eaLnBrk="1" hangingPunct="1"/>
            <a:r>
              <a:rPr lang="ru-RU" altLang="ru-RU" sz="2800" dirty="0" smtClean="0">
                <a:solidFill>
                  <a:srgbClr val="002060"/>
                </a:solidFill>
                <a:latin typeface="Century Gothic" pitchFamily="34" charset="0"/>
                <a:ea typeface="Batang" pitchFamily="18" charset="-127"/>
              </a:rPr>
              <a:t>на основе решения Земского Собрания</a:t>
            </a:r>
          </a:p>
          <a:p>
            <a:pPr algn="ctr" eaLnBrk="1" hangingPunct="1"/>
            <a:r>
              <a:rPr lang="ru-RU" altLang="ru-RU" sz="2800" dirty="0" smtClean="0">
                <a:solidFill>
                  <a:srgbClr val="002060"/>
                </a:solidFill>
                <a:latin typeface="Century Gothic" pitchFamily="34" charset="0"/>
                <a:ea typeface="Batang" pitchFamily="18" charset="-127"/>
              </a:rPr>
              <a:t>округа от 07.12.2023 № 159 «О </a:t>
            </a:r>
            <a:r>
              <a:rPr lang="ru-RU" altLang="ru-RU" sz="2800" dirty="0">
                <a:solidFill>
                  <a:srgbClr val="002060"/>
                </a:solidFill>
                <a:latin typeface="Century Gothic" pitchFamily="34" charset="0"/>
                <a:ea typeface="Batang" pitchFamily="18" charset="-127"/>
              </a:rPr>
              <a:t>бюджете Грязовецкого муниципального </a:t>
            </a:r>
            <a:r>
              <a:rPr lang="ru-RU" altLang="ru-RU" sz="2800" dirty="0" smtClean="0">
                <a:solidFill>
                  <a:srgbClr val="002060"/>
                </a:solidFill>
                <a:latin typeface="Century Gothic" pitchFamily="34" charset="0"/>
                <a:ea typeface="Batang" pitchFamily="18" charset="-127"/>
              </a:rPr>
              <a:t>округа </a:t>
            </a:r>
            <a:endParaRPr lang="ru-RU" altLang="ru-RU" sz="2800" dirty="0" smtClean="0">
              <a:solidFill>
                <a:srgbClr val="002060"/>
              </a:solidFill>
              <a:latin typeface="Century Gothic" pitchFamily="34" charset="0"/>
              <a:ea typeface="Batang" pitchFamily="18" charset="-127"/>
            </a:endParaRPr>
          </a:p>
          <a:p>
            <a:pPr algn="ctr" eaLnBrk="1" hangingPunct="1"/>
            <a:r>
              <a:rPr lang="ru-RU" altLang="ru-RU" sz="2800" dirty="0" smtClean="0">
                <a:solidFill>
                  <a:srgbClr val="002060"/>
                </a:solidFill>
                <a:latin typeface="Century Gothic" pitchFamily="34" charset="0"/>
                <a:ea typeface="Batang" pitchFamily="18" charset="-127"/>
              </a:rPr>
              <a:t>на </a:t>
            </a:r>
            <a:r>
              <a:rPr lang="ru-RU" altLang="ru-RU" sz="2800" dirty="0" smtClean="0">
                <a:solidFill>
                  <a:srgbClr val="002060"/>
                </a:solidFill>
                <a:latin typeface="Century Gothic" pitchFamily="34" charset="0"/>
                <a:ea typeface="Batang" pitchFamily="18" charset="-127"/>
              </a:rPr>
              <a:t>2024 </a:t>
            </a:r>
            <a:r>
              <a:rPr lang="ru-RU" altLang="ru-RU" sz="2800" dirty="0">
                <a:solidFill>
                  <a:srgbClr val="002060"/>
                </a:solidFill>
                <a:latin typeface="Century Gothic" pitchFamily="34" charset="0"/>
                <a:ea typeface="Batang" pitchFamily="18" charset="-127"/>
              </a:rPr>
              <a:t>год и плановый </a:t>
            </a:r>
            <a:r>
              <a:rPr lang="ru-RU" altLang="ru-RU" sz="2800" dirty="0" smtClean="0">
                <a:solidFill>
                  <a:srgbClr val="002060"/>
                </a:solidFill>
                <a:latin typeface="Century Gothic" pitchFamily="34" charset="0"/>
                <a:ea typeface="Batang" pitchFamily="18" charset="-127"/>
              </a:rPr>
              <a:t>период </a:t>
            </a:r>
            <a:endParaRPr lang="ru-RU" altLang="ru-RU" sz="2800" dirty="0" smtClean="0">
              <a:solidFill>
                <a:srgbClr val="002060"/>
              </a:solidFill>
              <a:latin typeface="Century Gothic" pitchFamily="34" charset="0"/>
              <a:ea typeface="Batang" pitchFamily="18" charset="-127"/>
            </a:endParaRPr>
          </a:p>
          <a:p>
            <a:pPr algn="ctr" eaLnBrk="1" hangingPunct="1"/>
            <a:r>
              <a:rPr lang="ru-RU" altLang="ru-RU" sz="2800" dirty="0" smtClean="0">
                <a:solidFill>
                  <a:srgbClr val="002060"/>
                </a:solidFill>
                <a:latin typeface="Century Gothic" pitchFamily="34" charset="0"/>
                <a:ea typeface="Batang" pitchFamily="18" charset="-127"/>
              </a:rPr>
              <a:t>2025 </a:t>
            </a:r>
            <a:r>
              <a:rPr lang="ru-RU" altLang="ru-RU" sz="2800" dirty="0">
                <a:solidFill>
                  <a:srgbClr val="002060"/>
                </a:solidFill>
                <a:latin typeface="Century Gothic" pitchFamily="34" charset="0"/>
                <a:ea typeface="Batang" pitchFamily="18" charset="-127"/>
              </a:rPr>
              <a:t>и </a:t>
            </a:r>
            <a:r>
              <a:rPr lang="ru-RU" altLang="ru-RU" sz="2800" dirty="0" smtClean="0">
                <a:solidFill>
                  <a:srgbClr val="002060"/>
                </a:solidFill>
                <a:latin typeface="Century Gothic" pitchFamily="34" charset="0"/>
                <a:ea typeface="Batang" pitchFamily="18" charset="-127"/>
              </a:rPr>
              <a:t>2026 годов» </a:t>
            </a:r>
            <a:endParaRPr lang="ru-RU" altLang="ru-RU" sz="2800" dirty="0">
              <a:solidFill>
                <a:srgbClr val="002060"/>
              </a:solidFill>
              <a:latin typeface="Century Gothic" pitchFamily="34" charset="0"/>
              <a:ea typeface="Batang" pitchFamily="18" charset="-127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308441" y="5301208"/>
            <a:ext cx="6525852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6" y="764704"/>
            <a:ext cx="695731" cy="886016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989856" y="1916832"/>
            <a:ext cx="448637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989856" y="1628800"/>
            <a:ext cx="5598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Century Gothic" pitchFamily="34" charset="0"/>
              </a:rPr>
              <a:t>ГРЯЗОВЕЦКИЙ  МУНИЦИПАЛЬНЫЙ </a:t>
            </a:r>
            <a:r>
              <a:rPr lang="ru-RU" sz="1600" dirty="0" smtClean="0">
                <a:solidFill>
                  <a:srgbClr val="C00000"/>
                </a:solidFill>
                <a:latin typeface="Century Gothic" pitchFamily="34" charset="0"/>
              </a:rPr>
              <a:t>ОКРУГ</a:t>
            </a:r>
            <a:endParaRPr lang="ru-RU" sz="1600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078784" y="1594069"/>
            <a:ext cx="1438275" cy="100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социальная </a:t>
            </a:r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  сфера      </a:t>
            </a:r>
            <a:endParaRPr lang="ru-RU" sz="1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7635"/>
                </a:solidFill>
                <a:latin typeface="Century Gothic" panose="020B0502020202020204" pitchFamily="34" charset="0"/>
              </a:rPr>
              <a:t>    </a:t>
            </a:r>
            <a:r>
              <a:rPr 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1061,4</a:t>
            </a:r>
            <a:endParaRPr lang="ru-RU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1611883"/>
            <a:ext cx="1150937" cy="120332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Century Gothic" panose="020B0502020202020204" pitchFamily="34" charset="0"/>
              </a:rPr>
              <a:t>52,9 </a:t>
            </a:r>
            <a:r>
              <a:rPr lang="ru-RU" b="1" dirty="0"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40152" y="2794570"/>
            <a:ext cx="1150937" cy="7064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Century Gothic" panose="020B0502020202020204" pitchFamily="34" charset="0"/>
              </a:rPr>
              <a:t>47,1 </a:t>
            </a:r>
            <a:r>
              <a:rPr lang="ru-RU" b="1" dirty="0"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78784" y="2654767"/>
            <a:ext cx="2043112" cy="1004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   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другие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   отрасли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    944,8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79315" y="6094289"/>
            <a:ext cx="1152525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2024 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г.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11301" y="5229101"/>
            <a:ext cx="1152525" cy="85725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Century Gothic" panose="020B0502020202020204" pitchFamily="34" charset="0"/>
              </a:rPr>
              <a:t>99,3 </a:t>
            </a:r>
            <a:r>
              <a:rPr lang="ru-RU" sz="2000" b="1" dirty="0"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43374" y="6094289"/>
            <a:ext cx="1150938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2025 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г.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875360" y="5237039"/>
            <a:ext cx="1150938" cy="85725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Century Gothic" panose="020B0502020202020204" pitchFamily="34" charset="0"/>
              </a:rPr>
              <a:t>99,6 </a:t>
            </a:r>
            <a:r>
              <a:rPr lang="ru-RU" sz="2000" b="1" dirty="0">
                <a:latin typeface="Century Gothic" panose="020B0502020202020204" pitchFamily="34" charset="0"/>
              </a:rPr>
              <a:t>%*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58730" y="6094289"/>
            <a:ext cx="1152525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2026 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г.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90716" y="5237039"/>
            <a:ext cx="1152525" cy="85725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Century Gothic" panose="020B0502020202020204" pitchFamily="34" charset="0"/>
              </a:rPr>
              <a:t>99,6</a:t>
            </a:r>
            <a:r>
              <a:rPr lang="ru-RU" b="1" dirty="0" smtClean="0">
                <a:latin typeface="Century Gothic" panose="020B0502020202020204" pitchFamily="34" charset="0"/>
              </a:rPr>
              <a:t> </a:t>
            </a:r>
            <a:r>
              <a:rPr lang="ru-RU" b="1" dirty="0">
                <a:latin typeface="Century Gothic" panose="020B0502020202020204" pitchFamily="34" charset="0"/>
              </a:rPr>
              <a:t>%*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38350" y="5388645"/>
            <a:ext cx="1201737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+mn-cs"/>
              </a:rPr>
              <a:t>*без условно-утверждаемых расходов</a:t>
            </a:r>
          </a:p>
        </p:txBody>
      </p:sp>
      <p:sp>
        <p:nvSpPr>
          <p:cNvPr id="15378" name="TextBox 21"/>
          <p:cNvSpPr txBox="1">
            <a:spLocks noChangeArrowheads="1"/>
          </p:cNvSpPr>
          <p:nvPr/>
        </p:nvSpPr>
        <p:spPr bwMode="auto">
          <a:xfrm>
            <a:off x="722858" y="4725144"/>
            <a:ext cx="7465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C00000"/>
                </a:solidFill>
                <a:latin typeface="Century Gothic" pitchFamily="34" charset="0"/>
              </a:rPr>
              <a:t>«ПРОГРАММНЫЙ» ФОРМАТ БЮДЖЕТА</a:t>
            </a: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383564"/>
              </p:ext>
            </p:extLst>
          </p:nvPr>
        </p:nvGraphicFramePr>
        <p:xfrm>
          <a:off x="-46542" y="33958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81" name="TextBox 4"/>
          <p:cNvSpPr txBox="1">
            <a:spLocks noChangeArrowheads="1"/>
          </p:cNvSpPr>
          <p:nvPr/>
        </p:nvSpPr>
        <p:spPr bwMode="auto">
          <a:xfrm>
            <a:off x="2481486" y="2140738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400" b="1" dirty="0" smtClean="0">
                <a:latin typeface="Century Gothic" pitchFamily="34" charset="0"/>
              </a:rPr>
              <a:t>2006,2</a:t>
            </a:r>
            <a:endParaRPr lang="ru-RU" sz="2400" b="1" dirty="0">
              <a:latin typeface="Century Gothic" pitchFamily="34" charset="0"/>
            </a:endParaRPr>
          </a:p>
        </p:txBody>
      </p:sp>
      <p:pic>
        <p:nvPicPr>
          <p:cNvPr id="22" name="Picture 5" descr="E:\физкультура  и спорт\ноябрь\картинки спорт\Lid5r595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37355"/>
            <a:ext cx="792088" cy="55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4" y="2521498"/>
            <a:ext cx="77428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5" t="-974" r="2435" b="66473"/>
          <a:stretch>
            <a:fillRect/>
          </a:stretch>
        </p:blipFill>
        <p:spPr bwMode="auto">
          <a:xfrm>
            <a:off x="299837" y="980728"/>
            <a:ext cx="887787" cy="75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Стрелка: пятиугольник 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144000" cy="612000"/>
          </a:xfrm>
          <a:prstGeom prst="halfFram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b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   СТРУКТУРА РАСХОДНОЙ ЧАСТИ БЮДЖЕТА НА 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2024 год , 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млн.руб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.</a:t>
            </a:r>
            <a:endParaRPr lang="ru-RU" altLang="ru-RU" sz="1600" b="1" dirty="0">
              <a:solidFill>
                <a:srgbClr val="002060"/>
              </a:solidFill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0" y="620688"/>
            <a:ext cx="9108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68" y="112150"/>
            <a:ext cx="672823" cy="44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784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980728"/>
            <a:ext cx="748883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latin typeface="Century Gothic" pitchFamily="34" charset="0"/>
            </a:endParaRP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Century Gothic" pitchFamily="34" charset="0"/>
              </a:rPr>
              <a:t>КОНТАКТНАЯ ИНФОРМАЦИЯ:</a:t>
            </a:r>
          </a:p>
          <a:p>
            <a:pPr algn="ctr"/>
            <a:endParaRPr lang="ru-RU" sz="12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Управление финансов 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администрации Грязовецкого </a:t>
            </a:r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муниципального 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округа </a:t>
            </a:r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Вологодской области</a:t>
            </a:r>
          </a:p>
          <a:p>
            <a:pPr algn="ctr"/>
            <a:endParaRPr lang="ru-RU" sz="1200" dirty="0">
              <a:latin typeface="Century Gothic" pitchFamily="34" charset="0"/>
            </a:endParaRP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Century Gothic" pitchFamily="34" charset="0"/>
              </a:rPr>
              <a:t>Руководитель: </a:t>
            </a:r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</a:rPr>
              <a:t>Кузнецова Наталья Александровна </a:t>
            </a:r>
            <a:r>
              <a:rPr lang="ru-RU" sz="1100" b="1" dirty="0">
                <a:solidFill>
                  <a:srgbClr val="002060"/>
                </a:solidFill>
                <a:latin typeface="Century Gothic" pitchFamily="34" charset="0"/>
              </a:rPr>
              <a:t>– </a:t>
            </a:r>
            <a:r>
              <a:rPr lang="ru-RU" sz="1100" b="1" dirty="0" smtClean="0">
                <a:solidFill>
                  <a:srgbClr val="002060"/>
                </a:solidFill>
                <a:latin typeface="Century Gothic" pitchFamily="34" charset="0"/>
              </a:rPr>
              <a:t>заместитель </a:t>
            </a:r>
            <a:r>
              <a:rPr lang="ru-RU" sz="1100" b="1" dirty="0">
                <a:solidFill>
                  <a:srgbClr val="002060"/>
                </a:solidFill>
                <a:latin typeface="Century Gothic" pitchFamily="34" charset="0"/>
              </a:rPr>
              <a:t>главы Грязовецкого муниципального округа </a:t>
            </a:r>
            <a:r>
              <a:rPr lang="ru-RU" sz="1100" b="1" dirty="0" smtClean="0">
                <a:solidFill>
                  <a:srgbClr val="002060"/>
                </a:solidFill>
                <a:latin typeface="Century Gothic" pitchFamily="34" charset="0"/>
              </a:rPr>
              <a:t> по финансам, начальник  управления </a:t>
            </a:r>
            <a:r>
              <a:rPr lang="ru-RU" sz="1100" b="1" dirty="0">
                <a:solidFill>
                  <a:srgbClr val="002060"/>
                </a:solidFill>
                <a:latin typeface="Century Gothic" pitchFamily="34" charset="0"/>
              </a:rPr>
              <a:t>финансов администрации Грязовецкого муниципального округа </a:t>
            </a:r>
          </a:p>
          <a:p>
            <a:pPr algn="ctr"/>
            <a:endParaRPr lang="ru-RU" sz="1200" dirty="0">
              <a:latin typeface="Century Gothic" pitchFamily="34" charset="0"/>
            </a:endParaRPr>
          </a:p>
          <a:p>
            <a:pPr algn="ctr"/>
            <a:endParaRPr lang="ru-RU" sz="1200" dirty="0">
              <a:latin typeface="Century Gothic" pitchFamily="34" charset="0"/>
            </a:endParaRPr>
          </a:p>
          <a:p>
            <a:pPr algn="ctr"/>
            <a:r>
              <a:rPr lang="ru-RU" sz="1200" dirty="0">
                <a:latin typeface="Century Gothic" pitchFamily="34" charset="0"/>
              </a:rPr>
              <a:t>Адрес: 162000, г. Грязовец, Вологодская область, ул. Карла Маркса, д. 58</a:t>
            </a:r>
          </a:p>
          <a:p>
            <a:pPr algn="ctr"/>
            <a:r>
              <a:rPr lang="ru-RU" sz="1200" dirty="0">
                <a:latin typeface="Century Gothic" pitchFamily="34" charset="0"/>
              </a:rPr>
              <a:t>Телефон: 8 (81755) 21263, факс 21265</a:t>
            </a:r>
            <a:endParaRPr lang="en-US" sz="1200" dirty="0">
              <a:latin typeface="Century Gothic" pitchFamily="34" charset="0"/>
            </a:endParaRPr>
          </a:p>
          <a:p>
            <a:pPr algn="ctr"/>
            <a:r>
              <a:rPr lang="ru-RU" sz="1200" dirty="0">
                <a:latin typeface="Century Gothic" pitchFamily="34" charset="0"/>
              </a:rPr>
              <a:t>Страница официального сайта </a:t>
            </a:r>
            <a:r>
              <a:rPr lang="en-US" sz="1200" dirty="0" smtClean="0">
                <a:latin typeface="Century Gothic" pitchFamily="34" charset="0"/>
              </a:rPr>
              <a:t>https://35gryazovetskij.gosuslugi.ru</a:t>
            </a:r>
            <a:endParaRPr lang="ru-RU" sz="1200" dirty="0">
              <a:latin typeface="Century Gothic" pitchFamily="34" charset="0"/>
            </a:endParaRPr>
          </a:p>
          <a:p>
            <a:pPr algn="ctr"/>
            <a:r>
              <a:rPr lang="ru-RU" sz="1200" dirty="0">
                <a:latin typeface="Century Gothic" pitchFamily="34" charset="0"/>
              </a:rPr>
              <a:t>Электронная почта: </a:t>
            </a:r>
            <a:r>
              <a:rPr lang="en-US" sz="1200" dirty="0">
                <a:latin typeface="Century Gothic" pitchFamily="34" charset="0"/>
              </a:rPr>
              <a:t>gruprfin@gradm.ru</a:t>
            </a:r>
            <a:endParaRPr lang="ru-RU" sz="1200" dirty="0">
              <a:latin typeface="Century Gothic" pitchFamily="34" charset="0"/>
            </a:endParaRPr>
          </a:p>
          <a:p>
            <a:pPr algn="ctr"/>
            <a:r>
              <a:rPr lang="ru-RU" sz="1200" dirty="0">
                <a:latin typeface="Century Gothic" pitchFamily="34" charset="0"/>
              </a:rPr>
              <a:t>График работы: понедельник – пятница с </a:t>
            </a:r>
            <a:r>
              <a:rPr lang="en-US" sz="1200" dirty="0">
                <a:latin typeface="Century Gothic" pitchFamily="34" charset="0"/>
              </a:rPr>
              <a:t>8</a:t>
            </a:r>
            <a:r>
              <a:rPr lang="ru-RU" sz="1200" dirty="0">
                <a:latin typeface="Century Gothic" pitchFamily="34" charset="0"/>
              </a:rPr>
              <a:t>:00 ч. до 17:00 ч.,</a:t>
            </a:r>
          </a:p>
          <a:p>
            <a:pPr algn="ctr"/>
            <a:r>
              <a:rPr lang="ru-RU" sz="1200" dirty="0">
                <a:latin typeface="Century Gothic" pitchFamily="34" charset="0"/>
              </a:rPr>
              <a:t>перерыв с 1</a:t>
            </a:r>
            <a:r>
              <a:rPr lang="en-US" sz="1200" dirty="0">
                <a:latin typeface="Century Gothic" pitchFamily="34" charset="0"/>
              </a:rPr>
              <a:t>2</a:t>
            </a:r>
            <a:r>
              <a:rPr lang="ru-RU" sz="1200" dirty="0">
                <a:latin typeface="Century Gothic" pitchFamily="34" charset="0"/>
              </a:rPr>
              <a:t>:00 ч. до 13:00 ч.</a:t>
            </a:r>
            <a:endParaRPr lang="en-US" sz="1200" dirty="0">
              <a:latin typeface="Century Gothic" pitchFamily="34" charset="0"/>
            </a:endParaRPr>
          </a:p>
          <a:p>
            <a:pPr algn="ctr"/>
            <a:endParaRPr lang="ru-RU" sz="1200" dirty="0">
              <a:latin typeface="Century Gothic" pitchFamily="34" charset="0"/>
            </a:endParaRPr>
          </a:p>
          <a:p>
            <a:pPr algn="ctr"/>
            <a:r>
              <a:rPr lang="ru-RU" sz="1200" dirty="0">
                <a:latin typeface="Century Gothic" pitchFamily="34" charset="0"/>
              </a:rPr>
              <a:t>Информация по проведению публичных слушаний размещается</a:t>
            </a:r>
          </a:p>
          <a:p>
            <a:pPr algn="ctr"/>
            <a:r>
              <a:rPr lang="ru-RU" sz="1200" dirty="0">
                <a:latin typeface="Century Gothic" pitchFamily="34" charset="0"/>
              </a:rPr>
              <a:t> на  официальном сайте </a:t>
            </a:r>
            <a:r>
              <a:rPr lang="en-US" sz="1200" dirty="0">
                <a:latin typeface="Century Gothic" pitchFamily="34" charset="0"/>
              </a:rPr>
              <a:t>https://35gryazovetskij.gosuslugi.ru</a:t>
            </a:r>
            <a:r>
              <a:rPr lang="ru-RU" sz="1200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endParaRPr lang="ru-RU" sz="12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t="5463" r="16666"/>
          <a:stretch/>
        </p:blipFill>
        <p:spPr>
          <a:xfrm>
            <a:off x="3838439" y="5215193"/>
            <a:ext cx="1467122" cy="145416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3163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адержка 4"/>
          <p:cNvSpPr/>
          <p:nvPr/>
        </p:nvSpPr>
        <p:spPr>
          <a:xfrm rot="16200000">
            <a:off x="7153151" y="1105197"/>
            <a:ext cx="1944687" cy="1677987"/>
          </a:xfrm>
          <a:prstGeom prst="flowChartDelay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Century Gothic" pitchFamily="34" charset="0"/>
            </a:endParaRPr>
          </a:p>
        </p:txBody>
      </p:sp>
      <p:sp>
        <p:nvSpPr>
          <p:cNvPr id="6147" name="Прямоугольник 5"/>
          <p:cNvSpPr>
            <a:spLocks noChangeArrowheads="1"/>
          </p:cNvSpPr>
          <p:nvPr/>
        </p:nvSpPr>
        <p:spPr bwMode="auto">
          <a:xfrm>
            <a:off x="5464175" y="2211388"/>
            <a:ext cx="3074988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eaLnBrk="1" hangingPunct="1"/>
            <a:endParaRPr lang="ru-RU" altLang="ru-RU" sz="140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/>
            <a:endParaRPr lang="ru-RU" altLang="ru-RU" sz="140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/>
            <a:endParaRPr lang="ru-RU" altLang="ru-RU" sz="140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/>
            <a:endParaRPr lang="ru-RU" altLang="ru-RU" sz="140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/>
            <a:endParaRPr lang="ru-RU" altLang="ru-RU" sz="140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-4764"/>
            <a:ext cx="9144000" cy="792000"/>
          </a:xfrm>
          <a:prstGeom prst="halfFrame">
            <a:avLst>
              <a:gd name="adj1" fmla="val 23250"/>
              <a:gd name="adj2" fmla="val 3333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b"/>
          <a:lstStyle>
            <a:defPPr>
              <a:defRPr lang="ru-RU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/>
            </a:lvl1pPr>
          </a:lstStyle>
          <a:p>
            <a:r>
              <a:rPr lang="ru-RU" sz="1600" b="1" dirty="0" smtClean="0">
                <a:solidFill>
                  <a:srgbClr val="C00000"/>
                </a:solidFill>
                <a:latin typeface="Century Gothic" pitchFamily="34" charset="0"/>
              </a:rPr>
              <a:t>     </a:t>
            </a:r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</a:rPr>
              <a:t>ОСНОВНЫЕ  НАПРАВЛЕНИЯ  НАЛОГОВОЙ И БЮДЖЕТНОЙ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</a:rPr>
              <a:t>     ПОЛИТИКИ ГРЯЗОВЕЦКОГО МУНИЦИПАЛЬНОГО ОКРУГА НА 2024 – 2026 </a:t>
            </a:r>
            <a:r>
              <a:rPr lang="ru-RU" sz="1100" b="1" dirty="0" smtClean="0">
                <a:solidFill>
                  <a:srgbClr val="002060"/>
                </a:solidFill>
                <a:latin typeface="Century Gothic" pitchFamily="34" charset="0"/>
              </a:rPr>
              <a:t>ГГ</a:t>
            </a:r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289" y="4186544"/>
            <a:ext cx="4296742" cy="604183"/>
          </a:xfrm>
          <a:prstGeom prst="downArrow">
            <a:avLst>
              <a:gd name="adj1" fmla="val 100000"/>
              <a:gd name="adj2" fmla="val 13939"/>
            </a:avLst>
          </a:prstGeom>
          <a:solidFill>
            <a:srgbClr val="0070C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1600" b="1" i="1">
                <a:solidFill>
                  <a:schemeClr val="bg1"/>
                </a:solidFill>
              </a:defRPr>
            </a:lvl1pPr>
          </a:lstStyle>
          <a:p>
            <a:pPr eaLnBrk="1" hangingPunct="1">
              <a:defRPr/>
            </a:pPr>
            <a:r>
              <a:rPr lang="ru-RU" sz="1400" dirty="0">
                <a:latin typeface="Century Gothic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9261" y="4192969"/>
            <a:ext cx="4309711" cy="604183"/>
          </a:xfrm>
          <a:prstGeom prst="downArrow">
            <a:avLst>
              <a:gd name="adj1" fmla="val 100000"/>
              <a:gd name="adj2" fmla="val 13939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eaLnBrk="1" hangingPunct="1">
              <a:defRPr/>
            </a:pPr>
            <a:r>
              <a:rPr lang="ru-RU" i="1" dirty="0" smtClean="0">
                <a:latin typeface="Century Gothic" pitchFamily="34" charset="0"/>
              </a:rPr>
              <a:t>ОСНОВНЫЕ НАПРАВЛЕНИЯ БЮДЖЕТНОЙ ПОЛИТИКИ</a:t>
            </a:r>
            <a:endParaRPr lang="ru-RU" i="1" dirty="0">
              <a:latin typeface="Century Gothic" pitchFamily="34" charset="0"/>
            </a:endParaRPr>
          </a:p>
        </p:txBody>
      </p:sp>
      <p:sp>
        <p:nvSpPr>
          <p:cNvPr id="6156" name="Прямоугольник 10"/>
          <p:cNvSpPr>
            <a:spLocks noChangeArrowheads="1"/>
          </p:cNvSpPr>
          <p:nvPr/>
        </p:nvSpPr>
        <p:spPr bwMode="auto">
          <a:xfrm>
            <a:off x="4483100" y="4849068"/>
            <a:ext cx="4560888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Ø"/>
            </a:pPr>
            <a:r>
              <a:rPr lang="ru-RU" altLang="ru-RU" sz="1300" b="1" i="1" dirty="0" smtClean="0">
                <a:latin typeface="Century Gothic" pitchFamily="34" charset="0"/>
              </a:rPr>
              <a:t>исполнение </a:t>
            </a:r>
            <a:r>
              <a:rPr lang="ru-RU" altLang="ru-RU" sz="1300" b="1" i="1" dirty="0">
                <a:latin typeface="Century Gothic" pitchFamily="34" charset="0"/>
              </a:rPr>
              <a:t>Указов Президента РФ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ru-RU" altLang="ru-RU" sz="1300" b="1" i="1" dirty="0">
                <a:latin typeface="Century Gothic" pitchFamily="34" charset="0"/>
              </a:rPr>
              <a:t>сохранение социальной направленности бюджета </a:t>
            </a:r>
            <a:endParaRPr lang="ru-RU" altLang="ru-RU" sz="1300" b="1" i="1" dirty="0" smtClean="0">
              <a:latin typeface="Century Gothic" pitchFamily="34" charset="0"/>
            </a:endParaRP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ru-RU" altLang="ru-RU" sz="1300" b="1" i="1" dirty="0" smtClean="0">
                <a:latin typeface="Century Gothic" pitchFamily="34" charset="0"/>
              </a:rPr>
              <a:t>программно-целевой </a:t>
            </a:r>
            <a:r>
              <a:rPr lang="ru-RU" altLang="ru-RU" sz="1300" b="1" i="1" dirty="0">
                <a:latin typeface="Century Gothic" pitchFamily="34" charset="0"/>
              </a:rPr>
              <a:t>принцип планирования бюджета </a:t>
            </a:r>
            <a:r>
              <a:rPr lang="ru-RU" altLang="ru-RU" sz="1300" b="1" i="1" dirty="0" smtClean="0">
                <a:latin typeface="Century Gothic" pitchFamily="34" charset="0"/>
              </a:rPr>
              <a:t>округа</a:t>
            </a:r>
            <a:endParaRPr lang="ru-RU" altLang="ru-RU" sz="1300" b="1" i="1" dirty="0">
              <a:latin typeface="Century Gothic" pitchFamily="34" charset="0"/>
            </a:endParaRP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ru-RU" altLang="ru-RU" sz="1300" b="1" i="1" dirty="0" smtClean="0">
                <a:latin typeface="Century Gothic" pitchFamily="34" charset="0"/>
              </a:rPr>
              <a:t>совершенствование </a:t>
            </a:r>
            <a:r>
              <a:rPr lang="ru-RU" altLang="ru-RU" sz="1300" b="1" i="1" dirty="0">
                <a:latin typeface="Century Gothic" pitchFamily="34" charset="0"/>
              </a:rPr>
              <a:t>муниципального финансового </a:t>
            </a:r>
            <a:r>
              <a:rPr lang="ru-RU" altLang="ru-RU" sz="1300" b="1" i="1" dirty="0" smtClean="0">
                <a:latin typeface="Century Gothic" pitchFamily="34" charset="0"/>
              </a:rPr>
              <a:t>контроля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ru-RU" altLang="ru-RU" sz="1300" b="1" i="1" dirty="0">
                <a:latin typeface="Century Gothic" pitchFamily="34" charset="0"/>
              </a:rPr>
              <a:t>обеспечение публичности бюджетного процесса для граждан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endParaRPr lang="ru-RU" altLang="ru-RU" sz="13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9" y="4790728"/>
            <a:ext cx="4039440" cy="169277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eaLnBrk="1" hangingPunct="1">
              <a:buFont typeface="Wingdings" pitchFamily="2" charset="2"/>
              <a:buChar char="v"/>
              <a:defRPr/>
            </a:pPr>
            <a:r>
              <a:rPr lang="ru-RU" sz="1300" b="1" i="1" dirty="0">
                <a:latin typeface="Century Gothic" pitchFamily="34" charset="0"/>
                <a:cs typeface="Arial" panose="020B0604020202020204" pitchFamily="34" charset="0"/>
              </a:rPr>
              <a:t>обеспечение среднесрочной сбалансированности бюджета </a:t>
            </a:r>
            <a:r>
              <a:rPr lang="ru-RU" sz="1300" b="1" i="1" dirty="0" smtClean="0">
                <a:latin typeface="Century Gothic" pitchFamily="34" charset="0"/>
                <a:cs typeface="Arial" panose="020B0604020202020204" pitchFamily="34" charset="0"/>
              </a:rPr>
              <a:t>округа</a:t>
            </a:r>
            <a:endParaRPr lang="ru-RU" sz="1300" b="1" i="1" dirty="0">
              <a:latin typeface="Century Gothic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itchFamily="2" charset="2"/>
              <a:buChar char="v"/>
              <a:defRPr/>
            </a:pPr>
            <a:r>
              <a:rPr lang="ru-RU" sz="1300" b="1" i="1" dirty="0">
                <a:latin typeface="Century Gothic" pitchFamily="34" charset="0"/>
                <a:cs typeface="Arial" panose="020B0604020202020204" pitchFamily="34" charset="0"/>
              </a:rPr>
              <a:t>укрепление доходной базы </a:t>
            </a:r>
            <a:r>
              <a:rPr lang="ru-RU" sz="1300" b="1" i="1" dirty="0" smtClean="0">
                <a:latin typeface="Century Gothic" pitchFamily="34" charset="0"/>
                <a:cs typeface="Arial" panose="020B0604020202020204" pitchFamily="34" charset="0"/>
              </a:rPr>
              <a:t>бюджета</a:t>
            </a:r>
            <a:endParaRPr lang="ru-RU" sz="1300" b="1" i="1" dirty="0">
              <a:latin typeface="Century Gothic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itchFamily="2" charset="2"/>
              <a:buChar char="v"/>
              <a:defRPr/>
            </a:pPr>
            <a:r>
              <a:rPr lang="ru-RU" sz="1300" b="1" i="1" dirty="0">
                <a:latin typeface="Century Gothic" pitchFamily="34" charset="0"/>
                <a:cs typeface="Arial" panose="020B0604020202020204" pitchFamily="34" charset="0"/>
              </a:rPr>
              <a:t>с</a:t>
            </a:r>
            <a:r>
              <a:rPr lang="ru-RU" sz="1300" b="1" i="1" dirty="0" smtClean="0">
                <a:latin typeface="Century Gothic" pitchFamily="34" charset="0"/>
                <a:cs typeface="Arial" panose="020B0604020202020204" pitchFamily="34" charset="0"/>
              </a:rPr>
              <a:t>окращение задолженности по налоговым и неналоговым платежам и легализация доходов бизнеса</a:t>
            </a:r>
            <a:endParaRPr lang="ru-RU" sz="1300" b="1" i="1" dirty="0">
              <a:latin typeface="Century Gothic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itchFamily="2" charset="2"/>
              <a:buChar char="v"/>
              <a:defRPr/>
            </a:pPr>
            <a:r>
              <a:rPr lang="ru-RU" sz="1300" b="1" i="1" dirty="0">
                <a:latin typeface="Century Gothic" pitchFamily="34" charset="0"/>
                <a:cs typeface="Arial" panose="020B0604020202020204" pitchFamily="34" charset="0"/>
              </a:rPr>
              <a:t>эффективное управление муниципальным долгом </a:t>
            </a:r>
            <a:r>
              <a:rPr lang="ru-RU" sz="1300" b="1" i="1" dirty="0" smtClean="0">
                <a:latin typeface="Century Gothic" pitchFamily="34" charset="0"/>
                <a:cs typeface="Arial" panose="020B0604020202020204" pitchFamily="34" charset="0"/>
              </a:rPr>
              <a:t>округа</a:t>
            </a:r>
            <a:endParaRPr lang="ru-RU" sz="1300" b="1" i="1" dirty="0">
              <a:latin typeface="Century Gothic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33" y="1846240"/>
            <a:ext cx="686554" cy="94129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617" y="1944190"/>
            <a:ext cx="697058" cy="9807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274" y="1092748"/>
            <a:ext cx="1154802" cy="866102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51744" y="1160968"/>
            <a:ext cx="2016000" cy="19800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Century Gothic" pitchFamily="34" charset="0"/>
              </a:rPr>
              <a:t>Основа формирования проекта бюджета </a:t>
            </a:r>
            <a:r>
              <a:rPr lang="ru-RU" sz="1400" b="1" dirty="0" smtClean="0">
                <a:solidFill>
                  <a:schemeClr val="bg1"/>
                </a:solidFill>
                <a:latin typeface="Century Gothic" pitchFamily="34" charset="0"/>
              </a:rPr>
              <a:t>округа</a:t>
            </a:r>
            <a:endParaRPr lang="ru-RU" sz="14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Century Gothic" pitchFamily="34" charset="0"/>
              </a:rPr>
              <a:t>на </a:t>
            </a:r>
            <a:r>
              <a:rPr lang="ru-RU" sz="1400" b="1" dirty="0" smtClean="0">
                <a:solidFill>
                  <a:schemeClr val="bg1"/>
                </a:solidFill>
                <a:latin typeface="Century Gothic" pitchFamily="34" charset="0"/>
              </a:rPr>
              <a:t>2024-2026 </a:t>
            </a:r>
            <a:r>
              <a:rPr lang="ru-RU" sz="1400" b="1" dirty="0">
                <a:solidFill>
                  <a:schemeClr val="bg1"/>
                </a:solidFill>
                <a:latin typeface="Century Gothic" pitchFamily="34" charset="0"/>
              </a:rPr>
              <a:t>годы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652488" y="980728"/>
            <a:ext cx="4572000" cy="6480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rgbClr val="002060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Century Gothic" pitchFamily="34" charset="0"/>
              </a:rPr>
              <a:t>базовый сценарий прогноза социально-экономического </a:t>
            </a:r>
            <a:r>
              <a:rPr lang="ru-RU" sz="1200" b="1" i="1" dirty="0">
                <a:solidFill>
                  <a:srgbClr val="002060"/>
                </a:solidFill>
                <a:latin typeface="Century Gothic" pitchFamily="34" charset="0"/>
              </a:rPr>
              <a:t>развития </a:t>
            </a:r>
            <a:r>
              <a:rPr lang="ru-RU" sz="1200" b="1" i="1" dirty="0" smtClean="0">
                <a:solidFill>
                  <a:srgbClr val="002060"/>
                </a:solidFill>
                <a:latin typeface="Century Gothic" pitchFamily="34" charset="0"/>
              </a:rPr>
              <a:t>округа</a:t>
            </a:r>
            <a:endParaRPr lang="ru-RU" sz="1200" b="1" i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/>
            </a:pPr>
            <a:endParaRPr lang="ru-RU" sz="16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349548" y="1229662"/>
            <a:ext cx="261937" cy="40640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652488" y="1767184"/>
            <a:ext cx="4572000" cy="6480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200" b="1" i="1" dirty="0">
                <a:solidFill>
                  <a:srgbClr val="002060"/>
                </a:solidFill>
                <a:latin typeface="Century Gothic" pitchFamily="34" charset="0"/>
              </a:rPr>
              <a:t>с учетом изменений федерального и регионального законодательства по доходам</a:t>
            </a: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639788" y="2564976"/>
            <a:ext cx="4572000" cy="6480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Century Gothic" pitchFamily="34" charset="0"/>
              </a:rPr>
              <a:t>с </a:t>
            </a:r>
            <a:r>
              <a:rPr lang="ru-RU" sz="1200" b="1" i="1" dirty="0">
                <a:solidFill>
                  <a:srgbClr val="002060"/>
                </a:solidFill>
                <a:latin typeface="Century Gothic" pitchFamily="34" charset="0"/>
              </a:rPr>
              <a:t>учетом необходимости выполнения условий </a:t>
            </a:r>
            <a:r>
              <a:rPr lang="ru-RU" sz="1200" b="1" i="1" dirty="0" smtClean="0">
                <a:solidFill>
                  <a:srgbClr val="002060"/>
                </a:solidFill>
                <a:latin typeface="Century Gothic" pitchFamily="34" charset="0"/>
              </a:rPr>
              <a:t>Соглашений</a:t>
            </a:r>
            <a:r>
              <a:rPr lang="ru-RU" sz="1200" b="1" i="1" dirty="0">
                <a:solidFill>
                  <a:srgbClr val="002060"/>
                </a:solidFill>
                <a:latin typeface="Century Gothic" pitchFamily="34" charset="0"/>
              </a:rPr>
              <a:t>, заключенных с </a:t>
            </a:r>
            <a:r>
              <a:rPr lang="ru-RU" sz="1200" b="1" i="1" dirty="0" smtClean="0">
                <a:solidFill>
                  <a:srgbClr val="002060"/>
                </a:solidFill>
                <a:latin typeface="Century Gothic" pitchFamily="34" charset="0"/>
              </a:rPr>
              <a:t> Правительством области </a:t>
            </a:r>
            <a:endParaRPr lang="ru-RU" sz="12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2341987" y="1896120"/>
            <a:ext cx="269498" cy="40640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2349438" y="2538425"/>
            <a:ext cx="261937" cy="40640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034" y="3429000"/>
            <a:ext cx="8758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Постановление администрации Грязовецкого  муниципального  района от 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13.11.2023 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года  № 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2767</a:t>
            </a:r>
            <a:endParaRPr lang="ru-RU" sz="1200" b="1" i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«Об основных направлениях 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бюджетной, 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налоговой 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и долговой политики 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Грязовецкого муниципального 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округа 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на 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2024 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год и плановый период 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2025 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и 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2026 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годов» 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0" y="766033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344" y="132623"/>
            <a:ext cx="781644" cy="517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6345143"/>
      </p:ext>
    </p:extLst>
  </p:cSld>
  <p:clrMapOvr>
    <a:masterClrMapping/>
  </p:clrMapOvr>
  <p:transition advTm="882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012545"/>
              </p:ext>
            </p:extLst>
          </p:nvPr>
        </p:nvGraphicFramePr>
        <p:xfrm>
          <a:off x="400871" y="867801"/>
          <a:ext cx="8306704" cy="3209271"/>
        </p:xfrm>
        <a:graphic>
          <a:graphicData uri="http://schemas.openxmlformats.org/drawingml/2006/table">
            <a:tbl>
              <a:tblPr/>
              <a:tblGrid>
                <a:gridCol w="40041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59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27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03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34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262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9527" marR="9527" marT="10587" marB="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Оценка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2023 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3854" marR="3854" marT="514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Проект бюджета</a:t>
                      </a:r>
                    </a:p>
                  </a:txBody>
                  <a:tcPr marL="3854" marR="3854" marT="514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854" marR="3854" marT="3854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4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2024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3854" marR="3854" marT="514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2025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3854" marR="3854" marT="514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2026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3854" marR="3854" marT="514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3827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ДОХОДЫ, </a:t>
                      </a:r>
                      <a:r>
                        <a:rPr lang="ru-RU" sz="1700" b="1" i="1" u="none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из</a:t>
                      </a:r>
                      <a:r>
                        <a:rPr lang="ru-RU" sz="1700" b="1" i="1" u="none" strike="noStrike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них:</a:t>
                      </a:r>
                      <a:endParaRPr lang="ru-RU" sz="1700" b="1" i="1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700" b="1" i="0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1966,4</a:t>
                      </a:r>
                      <a:endParaRPr lang="ru-RU" sz="1700" b="1" i="0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700" b="1" i="0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1939,9</a:t>
                      </a:r>
                      <a:endParaRPr lang="ru-RU" sz="1700" b="1" i="0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700" b="1" i="0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1498,2</a:t>
                      </a:r>
                      <a:endParaRPr lang="ru-RU" sz="1700" b="1" i="0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700" b="1" i="0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1352,7</a:t>
                      </a:r>
                      <a:endParaRPr lang="ru-RU" sz="1700" b="1" i="0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5383"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Налоговые и неналоговые доходы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540,0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568,8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541,9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557,7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7729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Безвозмездные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поступления, в том числе: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1426,4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1371,0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956,3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795,0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9666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- дотации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175,8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156,1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209,8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208,0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666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- субсидии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782,8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679,0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239,8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53,7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666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- субвенции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447,0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496,6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506,7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533,3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666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- иные межбюджетные</a:t>
                      </a:r>
                      <a:r>
                        <a:rPr lang="ru-RU" sz="1100" b="0" i="1" u="none" strike="noStrike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трансферты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20,8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39,4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-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-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178"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/>
                      <a:r>
                        <a:rPr lang="ru-RU" sz="1700" b="1" i="0" u="none" strike="noStrike" kern="1200" dirty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РАСХОДЫ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700" b="1" i="0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2111,1</a:t>
                      </a:r>
                      <a:endParaRPr lang="ru-RU" sz="1700" b="1" i="0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700" b="1" i="0" u="none" strike="noStrike" kern="120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2006,2</a:t>
                      </a:r>
                      <a:endParaRPr lang="ru-RU" sz="1700" b="1" i="0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700" b="1" i="0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1498,2</a:t>
                      </a:r>
                      <a:endParaRPr lang="ru-RU" sz="1700" b="1" i="0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700" b="1" i="0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1352,7</a:t>
                      </a:r>
                      <a:endParaRPr lang="ru-RU" sz="1700" b="1" i="0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4322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Расходы </a:t>
                      </a:r>
                      <a:r>
                        <a:rPr lang="ru-RU" sz="1200" b="0" i="1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счет собственных доходных источников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+mn-cs"/>
                        </a:rPr>
                        <a:t>859,3</a:t>
                      </a:r>
                      <a:endParaRPr lang="ru-RU" sz="1300" b="0" i="1" u="none" strike="noStrike" kern="12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+mn-cs"/>
                        </a:rPr>
                        <a:t>791,3</a:t>
                      </a:r>
                      <a:endParaRPr lang="ru-RU" sz="1300" b="0" i="1" u="none" strike="noStrike" kern="12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+mn-cs"/>
                        </a:rPr>
                        <a:t>751,7</a:t>
                      </a:r>
                      <a:endParaRPr lang="ru-RU" sz="1300" b="0" i="1" u="none" strike="noStrike" kern="12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+mn-cs"/>
                        </a:rPr>
                        <a:t>765,7</a:t>
                      </a:r>
                      <a:endParaRPr lang="ru-RU" sz="1300" b="0" i="1" u="none" strike="noStrike" kern="12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9666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Расходы за счет безвозмездных</a:t>
                      </a:r>
                      <a:r>
                        <a:rPr lang="ru-RU" sz="1200" b="0" i="1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поступлений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+mn-cs"/>
                        </a:rPr>
                        <a:t>1251,8</a:t>
                      </a:r>
                      <a:endParaRPr lang="ru-RU" sz="1300" b="0" i="1" u="none" strike="noStrike" kern="12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+mn-cs"/>
                        </a:rPr>
                        <a:t>1214,9</a:t>
                      </a:r>
                      <a:endParaRPr lang="ru-RU" sz="1300" b="0" i="1" u="none" strike="noStrike" kern="12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+mn-cs"/>
                        </a:rPr>
                        <a:t>746,5</a:t>
                      </a:r>
                      <a:endParaRPr lang="ru-RU" sz="1300" b="0" i="1" u="none" strike="noStrike" kern="12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+mn-cs"/>
                        </a:rPr>
                        <a:t>587,0</a:t>
                      </a:r>
                      <a:endParaRPr lang="ru-RU" sz="1300" b="0" i="1" u="none" strike="noStrike" kern="12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4574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ДЕФИЦИТ (-), ПРОФИЦИТ (+)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700" b="1" i="0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-144,7</a:t>
                      </a:r>
                      <a:endParaRPr lang="ru-RU" sz="1700" b="1" i="0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700" b="1" i="0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-66,3</a:t>
                      </a:r>
                      <a:endParaRPr lang="ru-RU" sz="1700" b="1" i="0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700" b="1" i="0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0,0</a:t>
                      </a:r>
                      <a:endParaRPr lang="ru-RU" sz="1700" b="1" i="0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700" b="1" i="0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0,0</a:t>
                      </a:r>
                      <a:endParaRPr lang="ru-RU" sz="1700" b="1" i="0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Стрелка: пятиугольник 4">
            <a:extLst/>
          </p:cNvPr>
          <p:cNvSpPr/>
          <p:nvPr/>
        </p:nvSpPr>
        <p:spPr>
          <a:xfrm>
            <a:off x="0" y="0"/>
            <a:ext cx="9144000" cy="612000"/>
          </a:xfrm>
          <a:prstGeom prst="halfFram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b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ОСНОВНЫЕ </a:t>
            </a: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ПАРАМЕТРЫ БЮДЖЕТА 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ОКРУГА  </a:t>
            </a: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НА 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2023-2026 гг</a:t>
            </a: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., млн. руб.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620688"/>
            <a:ext cx="9108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68" y="112150"/>
            <a:ext cx="672823" cy="44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596963"/>
              </p:ext>
            </p:extLst>
          </p:nvPr>
        </p:nvGraphicFramePr>
        <p:xfrm>
          <a:off x="395538" y="5229200"/>
          <a:ext cx="8290242" cy="1296144"/>
        </p:xfrm>
        <a:graphic>
          <a:graphicData uri="http://schemas.openxmlformats.org/drawingml/2006/table">
            <a:tbl>
              <a:tblPr/>
              <a:tblGrid>
                <a:gridCol w="46843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71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6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6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35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6721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9527" marR="9527" marT="10587" marB="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Оценка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2023 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3854" marR="3854" marT="514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Проект бюджета</a:t>
                      </a:r>
                    </a:p>
                  </a:txBody>
                  <a:tcPr marL="3854" marR="3854" marT="514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854" marR="3854" marT="3854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71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2024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3854" marR="3854" marT="514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2025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3854" marR="3854" marT="514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2026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3854" marR="3854" marT="514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Муниципальный долг на 1 января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11,6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-11,6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0,0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0,0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marL="72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Верхний предел муниципального долга на 1 января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11,6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0,0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0,0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0,0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-3796" y="4464496"/>
            <a:ext cx="9147796" cy="548680"/>
            <a:chOff x="-3796" y="3960440"/>
            <a:chExt cx="9147796" cy="620688"/>
          </a:xfrm>
          <a:solidFill>
            <a:srgbClr val="0070C0"/>
          </a:solidFill>
        </p:grpSpPr>
        <p:sp>
          <p:nvSpPr>
            <p:cNvPr id="9" name="Стрелка: пятиугольник 4">
              <a:extLst/>
            </p:cNvPr>
            <p:cNvSpPr/>
            <p:nvPr/>
          </p:nvSpPr>
          <p:spPr>
            <a:xfrm>
              <a:off x="0" y="3960440"/>
              <a:ext cx="9144000" cy="612000"/>
            </a:xfrm>
            <a:prstGeom prst="halfFram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b"/>
            <a:lstStyle/>
            <a:p>
              <a:pPr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2060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    </a:t>
              </a:r>
              <a:r>
                <a:rPr lang="en-US" altLang="ru-RU" sz="1600" b="1" dirty="0" smtClean="0">
                  <a:solidFill>
                    <a:srgbClr val="002060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          </a:t>
              </a:r>
              <a:r>
                <a:rPr lang="ru-RU" altLang="ru-RU" sz="1600" b="1" dirty="0" smtClean="0">
                  <a:solidFill>
                    <a:srgbClr val="002060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МУНИЦИПАЛЬНЫЙ  </a:t>
              </a:r>
              <a:r>
                <a:rPr lang="ru-RU" altLang="ru-RU" sz="1600" b="1" dirty="0">
                  <a:solidFill>
                    <a:srgbClr val="002060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ДОЛГ </a:t>
              </a:r>
              <a:r>
                <a:rPr lang="ru-RU" altLang="ru-RU" sz="1600" b="1" dirty="0" smtClean="0">
                  <a:solidFill>
                    <a:srgbClr val="002060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ОКРУГА НА 2023-2026 гг</a:t>
              </a:r>
              <a:r>
                <a:rPr lang="ru-RU" altLang="ru-RU" sz="1600" b="1" dirty="0">
                  <a:solidFill>
                    <a:srgbClr val="002060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., млн. руб.</a:t>
              </a: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96" y="4581128"/>
              <a:ext cx="9108000" cy="0"/>
            </a:xfrm>
            <a:prstGeom prst="lin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164" y="4063902"/>
              <a:ext cx="672823" cy="445218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0040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8712200" y="6468046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latin typeface="Calibri" pitchFamily="34" charset="0"/>
              </a:rPr>
              <a:t>4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/>
          </p:nvPr>
        </p:nvGraphicFramePr>
        <p:xfrm>
          <a:off x="286003" y="1488902"/>
          <a:ext cx="8388670" cy="43022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161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58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48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85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241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615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76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7677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Century Gothic" pitchFamily="34" charset="0"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Century Gothic" pitchFamily="34" charset="0"/>
                        </a:rPr>
                        <a:t>Оценка </a:t>
                      </a:r>
                      <a:r>
                        <a:rPr lang="ru-RU" sz="1600" b="1" dirty="0" smtClean="0">
                          <a:latin typeface="Century Gothic" pitchFamily="34" charset="0"/>
                        </a:rPr>
                        <a:t>2023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91449" marR="91449" marT="45755" marB="4575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latin typeface="Century Gothic" pitchFamily="34" charset="0"/>
                        </a:rPr>
                        <a:t>Прогноз на  </a:t>
                      </a:r>
                      <a:r>
                        <a:rPr lang="ru-RU" sz="1600" b="1" kern="1200" dirty="0" smtClean="0">
                          <a:latin typeface="Century Gothic" pitchFamily="34" charset="0"/>
                        </a:rPr>
                        <a:t>2024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1449" marR="91449" marT="45755" marB="4575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latin typeface="Century Gothic" pitchFamily="34" charset="0"/>
                        </a:rPr>
                        <a:t>+/- 2024г. к 2023г.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1449" marR="91449" marT="45755" marB="45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latin typeface="Century Gothic" pitchFamily="34" charset="0"/>
                        </a:rPr>
                        <a:t>Доля в общем  объеме,% </a:t>
                      </a:r>
                    </a:p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1449" marR="91449" marT="45755" marB="4575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latin typeface="Century Gothic" pitchFamily="34" charset="0"/>
                        </a:rPr>
                        <a:t>Прогноз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latin typeface="Century Gothic" pitchFamily="34" charset="0"/>
                        </a:rPr>
                        <a:t>на 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latin typeface="Century Gothic" pitchFamily="34" charset="0"/>
                        </a:rPr>
                        <a:t>2025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1449" marR="91449" marT="45755" marB="4575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latin typeface="Century Gothic" pitchFamily="34" charset="0"/>
                        </a:rPr>
                        <a:t>Прогноз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latin typeface="Century Gothic" pitchFamily="34" charset="0"/>
                        </a:rPr>
                        <a:t>на  </a:t>
                      </a:r>
                      <a:r>
                        <a:rPr lang="ru-RU" sz="1600" b="1" kern="1200" dirty="0" smtClean="0">
                          <a:latin typeface="Century Gothic" pitchFamily="34" charset="0"/>
                        </a:rPr>
                        <a:t>2026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1449" marR="91449" marT="45755" marB="4575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8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entury Gothic" pitchFamily="34" charset="0"/>
                        </a:rPr>
                        <a:t>Налоговые и неналоговые доходы, из них:</a:t>
                      </a:r>
                      <a:endParaRPr lang="ru-RU" sz="12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 Gothic" pitchFamily="34" charset="0"/>
                        </a:rPr>
                        <a:t>540,0</a:t>
                      </a: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 Gothic" pitchFamily="34" charset="0"/>
                        </a:rPr>
                        <a:t>568,8</a:t>
                      </a:r>
                      <a:endParaRPr lang="ru-RU" sz="1600" b="1" i="0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 Gothic" pitchFamily="34" charset="0"/>
                        </a:rPr>
                        <a:t>+28,8</a:t>
                      </a:r>
                      <a:endParaRPr lang="ru-RU" sz="16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 Gothic" pitchFamily="34" charset="0"/>
                        </a:rPr>
                        <a:t>100,0</a:t>
                      </a:r>
                      <a:endParaRPr lang="ru-RU" sz="16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 Gothic" pitchFamily="34" charset="0"/>
                        </a:rPr>
                        <a:t>541,9</a:t>
                      </a:r>
                      <a:endParaRPr lang="ru-RU" sz="16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 Gothic" pitchFamily="34" charset="0"/>
                        </a:rPr>
                        <a:t>557,7</a:t>
                      </a:r>
                      <a:endParaRPr lang="ru-RU" sz="16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459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entury Gothic" pitchFamily="34" charset="0"/>
                        </a:rPr>
                        <a:t>НДФЛ</a:t>
                      </a:r>
                      <a:endParaRPr lang="ru-RU" sz="1200" b="1" i="1" dirty="0">
                        <a:latin typeface="Century Gothic" pitchFamily="34" charset="0"/>
                      </a:endParaRPr>
                    </a:p>
                  </a:txBody>
                  <a:tcPr marL="91447" marR="91447" marT="45754" marB="457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409,0</a:t>
                      </a: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432,1</a:t>
                      </a:r>
                      <a:endParaRPr lang="ru-RU" sz="1400" b="1" i="0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+23,1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76,0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398,8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411,7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459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entury Gothic" pitchFamily="34" charset="0"/>
                        </a:rPr>
                        <a:t>Акцизы на нефтепродукты</a:t>
                      </a:r>
                      <a:endParaRPr lang="ru-RU" sz="1200" b="1" i="1" dirty="0">
                        <a:latin typeface="Century Gothic" pitchFamily="34" charset="0"/>
                      </a:endParaRPr>
                    </a:p>
                  </a:txBody>
                  <a:tcPr marL="91447" marR="91447" marT="45754" marB="457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30,6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35,0</a:t>
                      </a:r>
                      <a:endParaRPr lang="ru-RU" sz="1400" b="1" i="0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+4,4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6,2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35,9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37,6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18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entury Gothic" pitchFamily="34" charset="0"/>
                        </a:rPr>
                        <a:t>Налоги на совокупный доход</a:t>
                      </a:r>
                      <a:endParaRPr lang="ru-RU" sz="1200" b="1" i="1" dirty="0">
                        <a:latin typeface="Century Gothic" pitchFamily="34" charset="0"/>
                      </a:endParaRPr>
                    </a:p>
                  </a:txBody>
                  <a:tcPr marL="91447" marR="91447" marT="45754" marB="457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48,2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50,8</a:t>
                      </a:r>
                      <a:endParaRPr lang="ru-RU" sz="1400" b="1" i="0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+2,6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8,9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55,9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56,7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1865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Century Gothic" pitchFamily="34" charset="0"/>
                        </a:rPr>
                        <a:t>Налог</a:t>
                      </a:r>
                      <a:r>
                        <a:rPr lang="ru-RU" sz="1200" b="1" i="1" baseline="0" dirty="0" smtClean="0">
                          <a:latin typeface="Century Gothic" pitchFamily="34" charset="0"/>
                        </a:rPr>
                        <a:t> на имущество физических лиц</a:t>
                      </a:r>
                      <a:endParaRPr lang="ru-RU" sz="1200" b="1" i="1" dirty="0">
                        <a:latin typeface="Century Gothic" pitchFamily="34" charset="0"/>
                      </a:endParaRPr>
                    </a:p>
                  </a:txBody>
                  <a:tcPr marL="91447" marR="91447" marT="45754" marB="457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12,4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Century Gothic" pitchFamily="34" charset="0"/>
                        </a:rPr>
                        <a:t>13,6</a:t>
                      </a:r>
                      <a:endParaRPr lang="ru-RU" sz="1400" b="1" i="0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+1,2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2,4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13,9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14,2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575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Century Gothic" pitchFamily="34" charset="0"/>
                        </a:rPr>
                        <a:t>Земельный налог</a:t>
                      </a:r>
                      <a:endParaRPr lang="ru-RU" sz="1200" b="1" i="1" dirty="0">
                        <a:latin typeface="Century Gothic" pitchFamily="34" charset="0"/>
                      </a:endParaRPr>
                    </a:p>
                  </a:txBody>
                  <a:tcPr marL="91447" marR="91447" marT="45754" marB="457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12,5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Century Gothic" pitchFamily="34" charset="0"/>
                        </a:rPr>
                        <a:t>13,1</a:t>
                      </a: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+0,6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2,3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13,1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13,1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18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entury Gothic" pitchFamily="34" charset="0"/>
                        </a:rPr>
                        <a:t>Доходы от использования имущества</a:t>
                      </a:r>
                      <a:endParaRPr lang="ru-RU" sz="1200" b="1" i="1" dirty="0">
                        <a:latin typeface="Century Gothic" pitchFamily="34" charset="0"/>
                      </a:endParaRPr>
                    </a:p>
                  </a:txBody>
                  <a:tcPr marL="91447" marR="91447" marT="45754" marB="457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14,3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Century Gothic" pitchFamily="34" charset="0"/>
                        </a:rPr>
                        <a:t>14,6</a:t>
                      </a:r>
                      <a:endParaRPr lang="ru-RU" sz="1400" b="1" i="0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+0,3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2,6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14,6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14,6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18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entury Gothic" pitchFamily="34" charset="0"/>
                        </a:rPr>
                        <a:t>Доходы от продажи имущества</a:t>
                      </a:r>
                      <a:endParaRPr lang="ru-RU" sz="1200" b="1" i="1" dirty="0">
                        <a:latin typeface="Century Gothic" pitchFamily="34" charset="0"/>
                      </a:endParaRPr>
                    </a:p>
                  </a:txBody>
                  <a:tcPr marL="91447" marR="91447" marT="45754" marB="457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2,1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2,2</a:t>
                      </a:r>
                      <a:endParaRPr lang="ru-RU" sz="1400" b="1" i="0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+0,1</a:t>
                      </a: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0,3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2,2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2,2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459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entury Gothic" pitchFamily="34" charset="0"/>
                        </a:rPr>
                        <a:t>Прочие доходы</a:t>
                      </a:r>
                      <a:endParaRPr lang="ru-RU" sz="1200" b="1" i="1" dirty="0">
                        <a:latin typeface="Century Gothic" pitchFamily="34" charset="0"/>
                      </a:endParaRPr>
                    </a:p>
                  </a:txBody>
                  <a:tcPr marL="91447" marR="91447" marT="45754" marB="457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10,9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Century Gothic" pitchFamily="34" charset="0"/>
                        </a:rPr>
                        <a:t>7,4</a:t>
                      </a: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-3,5</a:t>
                      </a: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1,3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7,5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7,6</a:t>
                      </a:r>
                    </a:p>
                  </a:txBody>
                  <a:tcPr marL="91447" marR="91447" marT="45754" marB="45754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44" y="6012962"/>
            <a:ext cx="936310" cy="702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23" y="5791198"/>
            <a:ext cx="1155984" cy="1066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133561" y="5877272"/>
            <a:ext cx="3314045" cy="837922"/>
          </a:xfrm>
          <a:prstGeom prst="round2Diag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Расчетная дотация на выравнивание замена дополнительным  нормативом </a:t>
            </a:r>
          </a:p>
          <a:p>
            <a:pPr algn="ctr" eaLnBrk="1" hangingPunct="1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в 2024-2026 годах в </a:t>
            </a:r>
            <a:r>
              <a:rPr lang="ru-RU" sz="1400" b="1" smtClean="0">
                <a:solidFill>
                  <a:srgbClr val="002060"/>
                </a:solidFill>
              </a:rPr>
              <a:t>полном объеме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4985682" y="5877272"/>
            <a:ext cx="3107558" cy="837922"/>
          </a:xfrm>
          <a:prstGeom prst="round2Diag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 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НОРМАТИВ (СУММА)</a:t>
            </a:r>
          </a:p>
          <a:p>
            <a:pPr algn="ctr" eaLnBrk="1" hangingPunct="1"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2024г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.</a:t>
            </a:r>
            <a:r>
              <a:rPr lang="ru-RU" sz="1200" b="1" dirty="0">
                <a:solidFill>
                  <a:srgbClr val="0070C0"/>
                </a:solidFill>
                <a:latin typeface="Century Gothic" pitchFamily="34" charset="0"/>
              </a:rPr>
              <a:t>  - </a:t>
            </a:r>
            <a:r>
              <a:rPr lang="ru-RU" sz="1200" b="1" dirty="0" smtClean="0">
                <a:solidFill>
                  <a:srgbClr val="FF0000"/>
                </a:solidFill>
                <a:latin typeface="Century Gothic" pitchFamily="34" charset="0"/>
              </a:rPr>
              <a:t>36,98% (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307,6</a:t>
            </a:r>
            <a:r>
              <a:rPr lang="ru-RU" sz="12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Century Gothic" pitchFamily="34" charset="0"/>
              </a:rPr>
              <a:t>млн. руб.)</a:t>
            </a:r>
          </a:p>
          <a:p>
            <a:pPr algn="ctr" eaLnBrk="1" hangingPunct="1"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2025г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.  </a:t>
            </a:r>
            <a:r>
              <a:rPr lang="ru-RU" sz="1200" b="1" dirty="0">
                <a:solidFill>
                  <a:srgbClr val="0070C0"/>
                </a:solidFill>
                <a:latin typeface="Century Gothic" pitchFamily="34" charset="0"/>
              </a:rPr>
              <a:t>- </a:t>
            </a:r>
            <a:r>
              <a:rPr lang="ru-RU" sz="1200" b="1" dirty="0" smtClean="0">
                <a:solidFill>
                  <a:srgbClr val="FF0000"/>
                </a:solidFill>
                <a:latin typeface="Century Gothic" pitchFamily="34" charset="0"/>
              </a:rPr>
              <a:t>29,60% (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265,2</a:t>
            </a:r>
            <a:r>
              <a:rPr lang="ru-RU" sz="1200" b="1" dirty="0" smtClean="0">
                <a:solidFill>
                  <a:srgbClr val="FF0000"/>
                </a:solidFill>
                <a:latin typeface="Century Gothic" pitchFamily="34" charset="0"/>
              </a:rPr>
              <a:t> млн</a:t>
            </a:r>
            <a:r>
              <a:rPr lang="ru-RU" sz="1200" b="1" dirty="0">
                <a:solidFill>
                  <a:srgbClr val="FF0000"/>
                </a:solidFill>
                <a:latin typeface="Century Gothic" pitchFamily="34" charset="0"/>
              </a:rPr>
              <a:t>. руб.)</a:t>
            </a:r>
          </a:p>
          <a:p>
            <a:pPr algn="ctr" eaLnBrk="1" hangingPunct="1"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2026г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.  -</a:t>
            </a:r>
            <a:r>
              <a:rPr lang="ru-RU" sz="12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Century Gothic" pitchFamily="34" charset="0"/>
              </a:rPr>
              <a:t>28,69% (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270,9</a:t>
            </a:r>
            <a:r>
              <a:rPr lang="ru-RU" sz="1200" b="1" dirty="0" smtClean="0">
                <a:solidFill>
                  <a:srgbClr val="FF0000"/>
                </a:solidFill>
                <a:latin typeface="Century Gothic" pitchFamily="34" charset="0"/>
              </a:rPr>
              <a:t>  </a:t>
            </a:r>
            <a:r>
              <a:rPr lang="ru-RU" sz="1200" b="1" dirty="0">
                <a:solidFill>
                  <a:srgbClr val="FF0000"/>
                </a:solidFill>
                <a:latin typeface="Century Gothic" pitchFamily="34" charset="0"/>
              </a:rPr>
              <a:t>млн. руб.)</a:t>
            </a:r>
          </a:p>
        </p:txBody>
      </p:sp>
      <p:sp>
        <p:nvSpPr>
          <p:cNvPr id="22" name="Стрелка вправо 21"/>
          <p:cNvSpPr/>
          <p:nvPr/>
        </p:nvSpPr>
        <p:spPr>
          <a:xfrm flipV="1">
            <a:off x="4573411" y="6145419"/>
            <a:ext cx="284288" cy="288448"/>
          </a:xfrm>
          <a:prstGeom prst="rightArrow">
            <a:avLst/>
          </a:prstGeom>
          <a:ln w="1905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7" name="Стрелка: пятиугольник 4">
            <a:extLst/>
          </p:cNvPr>
          <p:cNvSpPr/>
          <p:nvPr/>
        </p:nvSpPr>
        <p:spPr>
          <a:xfrm>
            <a:off x="0" y="0"/>
            <a:ext cx="9144000" cy="612000"/>
          </a:xfrm>
          <a:prstGeom prst="halfFram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b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   ДИНАМИКА НАЛОГОВЫХ  И НЕНАЛОГОВЫХ ДОХОДОВ  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2022-2026 </a:t>
            </a: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гг., млн. руб.  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0" y="620688"/>
            <a:ext cx="9108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68" y="112150"/>
            <a:ext cx="672823" cy="44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Диаграмма 11"/>
          <p:cNvGraphicFramePr/>
          <p:nvPr>
            <p:extLst/>
          </p:nvPr>
        </p:nvGraphicFramePr>
        <p:xfrm>
          <a:off x="216927" y="160471"/>
          <a:ext cx="8712968" cy="1252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26"/>
          <p:cNvSpPr txBox="1">
            <a:spLocks noChangeArrowheads="1"/>
          </p:cNvSpPr>
          <p:nvPr/>
        </p:nvSpPr>
        <p:spPr bwMode="auto">
          <a:xfrm>
            <a:off x="4264880" y="639955"/>
            <a:ext cx="762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200" b="1" dirty="0" smtClean="0">
                <a:solidFill>
                  <a:srgbClr val="FF0000"/>
                </a:solidFill>
              </a:rPr>
              <a:t>+11,2%</a:t>
            </a:r>
            <a:endParaRPr lang="ru-RU" alt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95163"/>
      </p:ext>
    </p:extLst>
  </p:cSld>
  <p:clrMapOvr>
    <a:masterClrMapping/>
  </p:clrMapOvr>
  <p:transition advTm="882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515975"/>
              </p:ext>
            </p:extLst>
          </p:nvPr>
        </p:nvGraphicFramePr>
        <p:xfrm>
          <a:off x="35496" y="764704"/>
          <a:ext cx="9036000" cy="580445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732000"/>
                <a:gridCol w="864000"/>
                <a:gridCol w="864000"/>
                <a:gridCol w="576000"/>
              </a:tblGrid>
              <a:tr h="3122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itchFamily="34" charset="0"/>
                        </a:rPr>
                        <a:t>Наименование и направление расходования субсидий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7998" marR="17998" marT="18000" marB="180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itchFamily="34" charset="0"/>
                        </a:rPr>
                        <a:t>2024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7998" marR="17998" marT="18000" marB="180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itchFamily="34" charset="0"/>
                        </a:rPr>
                        <a:t>2025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7998" marR="17998" marT="18000" marB="180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itchFamily="34" charset="0"/>
                        </a:rPr>
                        <a:t>2026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7998" marR="17998" marT="18000" marB="18000" anchor="ctr">
                    <a:solidFill>
                      <a:srgbClr val="00B050"/>
                    </a:solidFill>
                  </a:tcPr>
                </a:tc>
              </a:tr>
              <a:tr h="191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Обеспечение</a:t>
                      </a:r>
                      <a:r>
                        <a:rPr lang="ru-RU" sz="105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 условий для организации питания </a:t>
                      </a:r>
                      <a:r>
                        <a:rPr lang="ru-RU" sz="1050" b="1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(ремонт пищеблока - </a:t>
                      </a:r>
                      <a:r>
                        <a:rPr lang="ru-RU" sz="1000" b="0" i="1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Ростиловская</a:t>
                      </a:r>
                      <a:r>
                        <a:rPr lang="ru-RU" sz="10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 школа)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4,8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</a:tr>
              <a:tr h="714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Оснащение средствами обучения и воспитания образовательных организаций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(приобретение наглядных пособий: сред </a:t>
                      </a:r>
                      <a:r>
                        <a:rPr lang="ru-RU" sz="1000" b="0" i="1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шк</a:t>
                      </a:r>
                      <a:r>
                        <a:rPr lang="ru-RU" sz="10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№ 1 </a:t>
                      </a:r>
                      <a:r>
                        <a:rPr lang="ru-RU" sz="1000" b="0" i="1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г.Грязовца</a:t>
                      </a:r>
                      <a:r>
                        <a:rPr lang="ru-RU" sz="10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– 170,3 </a:t>
                      </a:r>
                      <a:r>
                        <a:rPr lang="ru-RU" sz="1000" b="0" i="1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тыс.руб</a:t>
                      </a:r>
                      <a:r>
                        <a:rPr lang="ru-RU" sz="10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., </a:t>
                      </a:r>
                      <a:r>
                        <a:rPr lang="ru-RU" sz="1000" b="0" i="1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Ср.школа</a:t>
                      </a:r>
                      <a:r>
                        <a:rPr lang="ru-RU" sz="10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№ 2 </a:t>
                      </a:r>
                      <a:r>
                        <a:rPr lang="ru-RU" sz="1000" b="0" i="1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г.Грязовца</a:t>
                      </a:r>
                      <a:r>
                        <a:rPr lang="ru-RU" sz="10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70,3 </a:t>
                      </a:r>
                      <a:r>
                        <a:rPr lang="ru-RU" sz="1000" b="0" i="1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тыс.р</a:t>
                      </a:r>
                      <a:r>
                        <a:rPr lang="ru-RU" sz="10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., </a:t>
                      </a:r>
                      <a:r>
                        <a:rPr lang="ru-RU" sz="1000" b="0" i="1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Комьянская</a:t>
                      </a:r>
                      <a:r>
                        <a:rPr lang="ru-RU" sz="10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школа 170,3 </a:t>
                      </a:r>
                      <a:r>
                        <a:rPr lang="ru-RU" sz="1000" b="0" i="1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тыс.р</a:t>
                      </a:r>
                      <a:r>
                        <a:rPr lang="ru-RU" sz="10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., Юровская школа 170,3 </a:t>
                      </a:r>
                      <a:r>
                        <a:rPr lang="ru-RU" sz="1000" b="0" i="1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тыс.руб</a:t>
                      </a:r>
                      <a:r>
                        <a:rPr lang="ru-RU" sz="10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., </a:t>
                      </a:r>
                      <a:r>
                        <a:rPr lang="ru-RU" sz="1000" b="0" i="1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Вохтожская</a:t>
                      </a:r>
                      <a:r>
                        <a:rPr lang="ru-RU" sz="10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школа - 340,4 </a:t>
                      </a:r>
                      <a:r>
                        <a:rPr lang="ru-RU" sz="1000" b="0" i="1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тыс.руб</a:t>
                      </a:r>
                      <a:r>
                        <a:rPr lang="ru-RU" sz="10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., Центр развития детей и молодёжи - 170,3 </a:t>
                      </a:r>
                      <a:r>
                        <a:rPr lang="ru-RU" sz="1000" b="0" i="1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тыс.руб</a:t>
                      </a:r>
                      <a:r>
                        <a:rPr lang="ru-RU" sz="10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.)</a:t>
                      </a:r>
                      <a:endParaRPr lang="ru-RU" sz="1000" b="0" i="1" u="none" strike="noStrike" kern="120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1,2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</a:tr>
              <a:tr h="361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Внедрение </a:t>
                      </a:r>
                      <a:r>
                        <a:rPr lang="ru-RU" sz="105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цифровой образовательной </a:t>
                      </a: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среды</a:t>
                      </a:r>
                      <a:r>
                        <a:rPr lang="ru-RU" sz="1050" b="1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(</a:t>
                      </a:r>
                      <a:r>
                        <a:rPr lang="ru-RU" sz="10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приобретение компьютерного оборудования - </a:t>
                      </a:r>
                      <a:r>
                        <a:rPr lang="ru-RU" sz="1000" b="0" i="1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Сидоровская</a:t>
                      </a:r>
                      <a:r>
                        <a:rPr lang="ru-RU" sz="10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школа )</a:t>
                      </a:r>
                      <a:endParaRPr lang="ru-RU" sz="1000" b="0" i="1" u="none" strike="noStrike" kern="1200" dirty="0" smtClean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3,5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</a:tr>
              <a:tr h="191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Организация бесплатного горячего питания</a:t>
                      </a:r>
                      <a:r>
                        <a:rPr lang="ru-RU" sz="1050" b="1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0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бесплатное питание 1-4 классов - все школы)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18,2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17,8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17,3</a:t>
                      </a:r>
                    </a:p>
                  </a:txBody>
                  <a:tcPr marL="7619" marR="7619" marT="7620" marB="0" anchor="ctr"/>
                </a:tc>
              </a:tr>
              <a:tr h="3614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Обеспечение питанием обучающихся с ограниченными возможностями здоровья </a:t>
                      </a:r>
                      <a:r>
                        <a:rPr lang="ru-RU" sz="10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(все учреждения)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6,6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6,6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6,6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</a:tr>
              <a:tr h="5466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Приспособление зданий и помещений в муниципальных дошкольных и общеобразовательных организаций для беспрепятственного доступа детей-инвалидов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(д/с №1 -192,0 </a:t>
                      </a:r>
                      <a:r>
                        <a:rPr lang="ru-RU" sz="1000" b="0" i="1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тыс.руб</a:t>
                      </a:r>
                      <a:r>
                        <a:rPr lang="ru-RU" sz="10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., Юровская школа – 768,0 </a:t>
                      </a:r>
                      <a:r>
                        <a:rPr lang="ru-RU" sz="1000" b="0" i="1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тыс.руб</a:t>
                      </a:r>
                      <a:r>
                        <a:rPr lang="ru-RU" sz="10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., Слободская школа – 768,0 </a:t>
                      </a:r>
                      <a:r>
                        <a:rPr lang="ru-RU" sz="1000" b="0" i="1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тыс.руб</a:t>
                      </a:r>
                      <a:r>
                        <a:rPr lang="ru-RU" sz="10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.)     </a:t>
                      </a:r>
                      <a:endParaRPr lang="ru-RU" sz="1000" b="0" i="1" u="none" strike="noStrike" kern="1200" dirty="0" smtClean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1,7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</a:tr>
              <a:tr h="361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Приобретение </a:t>
                      </a:r>
                      <a:r>
                        <a:rPr lang="ru-RU" sz="1050" b="1" i="0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техн</a:t>
                      </a: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. средств обучения по профилактике детского-дорожного травматизма      </a:t>
                      </a:r>
                      <a:r>
                        <a:rPr lang="ru-RU" sz="105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000" b="0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(приобретение велотренажера - </a:t>
                      </a: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+mn-ea"/>
                          <a:cs typeface="+mn-cs"/>
                        </a:rPr>
                        <a:t>сред </a:t>
                      </a:r>
                      <a:r>
                        <a:rPr kumimoji="0" lang="ru-RU" sz="10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+mn-ea"/>
                          <a:cs typeface="+mn-cs"/>
                        </a:rPr>
                        <a:t>шк</a:t>
                      </a: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+mn-ea"/>
                          <a:cs typeface="+mn-cs"/>
                        </a:rPr>
                        <a:t> № 1 </a:t>
                      </a:r>
                      <a:r>
                        <a:rPr kumimoji="0" lang="ru-RU" sz="10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+mn-ea"/>
                          <a:cs typeface="+mn-cs"/>
                        </a:rPr>
                        <a:t>г.Грязовца</a:t>
                      </a: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)</a:t>
                      </a:r>
                      <a:endParaRPr lang="ru-RU" sz="1000" b="0" i="1" u="none" strike="noStrike" kern="1200" dirty="0" smtClean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0,6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</a:tr>
              <a:tr h="191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Обеспечение </a:t>
                      </a:r>
                      <a:r>
                        <a:rPr lang="ru-RU" sz="105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жильем молодых </a:t>
                      </a: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семей</a:t>
                      </a:r>
                      <a:r>
                        <a:rPr lang="ru-RU" sz="1050" b="1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0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нет участников программы)</a:t>
                      </a:r>
                      <a:endParaRPr lang="ru-RU" sz="1000" b="0" i="1" u="none" strike="noStrike" kern="120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0,4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0,4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</a:tr>
              <a:tr h="54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Обеспечение развития и укрепление материально-технической базы учреждений культуры      </a:t>
                      </a:r>
                      <a:r>
                        <a:rPr lang="ru-RU" sz="1050" b="0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000" b="0" i="1" u="none" strike="noStrike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Сидоровская</a:t>
                      </a:r>
                      <a:r>
                        <a:rPr lang="ru-RU" sz="1000" b="0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сельская библиотека 1372,5 </a:t>
                      </a:r>
                      <a:r>
                        <a:rPr lang="ru-RU" sz="1000" b="0" i="1" u="none" strike="noStrike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тыс.руб</a:t>
                      </a:r>
                      <a:r>
                        <a:rPr lang="ru-RU" sz="1000" b="0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., СДК </a:t>
                      </a:r>
                      <a:r>
                        <a:rPr lang="ru-RU" sz="1000" b="0" i="1" u="none" strike="noStrike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Фроловской</a:t>
                      </a:r>
                      <a:r>
                        <a:rPr lang="ru-RU" sz="1000" b="0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2249,2 </a:t>
                      </a:r>
                      <a:r>
                        <a:rPr lang="ru-RU" sz="1000" b="0" i="1" u="none" strike="noStrike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тыс.руб</a:t>
                      </a:r>
                      <a:r>
                        <a:rPr lang="ru-RU" sz="1000" b="0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.,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комплектование книжного фонда 340 </a:t>
                      </a:r>
                      <a:r>
                        <a:rPr lang="ru-RU" sz="1000" b="0" i="1" u="none" strike="noStrike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тыс.руб</a:t>
                      </a:r>
                      <a:r>
                        <a:rPr lang="ru-RU" sz="1000" b="0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.)</a:t>
                      </a:r>
                      <a:endParaRPr lang="ru-RU" sz="1000" b="0" i="1" u="none" strike="noStrike" kern="1200" baseline="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4,0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</a:tr>
              <a:tr h="191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Техническое</a:t>
                      </a:r>
                      <a:r>
                        <a:rPr lang="ru-RU" sz="105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переоснащение муниципального музея</a:t>
                      </a:r>
                      <a:endParaRPr lang="ru-RU" sz="105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5,0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</a:tr>
              <a:tr h="361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Проведение работ по сохранению объектов культурного наследия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(капитальный ремонт БУК «</a:t>
                      </a:r>
                      <a:r>
                        <a:rPr lang="ru-RU" sz="1000" b="0" i="1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Грязовецкий</a:t>
                      </a:r>
                      <a:r>
                        <a:rPr lang="ru-RU" sz="10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Музей)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71,7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</a:tr>
              <a:tr h="322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Реализация </a:t>
                      </a:r>
                      <a:r>
                        <a:rPr lang="ru-RU" sz="105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программ формирования современной городской </a:t>
                      </a: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среды </a:t>
                      </a:r>
                      <a:r>
                        <a:rPr lang="ru-RU" sz="105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(ТУ</a:t>
                      </a:r>
                      <a:r>
                        <a:rPr lang="ru-RU" sz="1050" b="0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050" b="0" i="1" u="none" strike="noStrike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Вохтожское</a:t>
                      </a:r>
                      <a:r>
                        <a:rPr lang="ru-RU" sz="1050" b="0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4,5, ТУ </a:t>
                      </a:r>
                      <a:r>
                        <a:rPr lang="ru-RU" sz="1050" b="0" i="1" u="none" strike="noStrike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Грязовецкое</a:t>
                      </a:r>
                      <a:r>
                        <a:rPr lang="ru-RU" sz="1050" b="0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14,2)</a:t>
                      </a:r>
                      <a:endParaRPr lang="ru-RU" sz="1050" b="0" i="1" u="none" strike="noStrike" kern="1200" dirty="0" smtClean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18,7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</a:tr>
              <a:tr h="322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Обеспечение </a:t>
                      </a:r>
                      <a:r>
                        <a:rPr lang="ru-RU" sz="105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комплексного развития сельских </a:t>
                      </a: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территорий </a:t>
                      </a:r>
                      <a:r>
                        <a:rPr lang="ru-RU" sz="105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(ТУ </a:t>
                      </a:r>
                      <a:r>
                        <a:rPr lang="ru-RU" sz="1050" b="0" i="1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Вохтожское</a:t>
                      </a:r>
                      <a:r>
                        <a:rPr lang="ru-RU" sz="105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, Администрация округа, Управление образования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183,2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60,2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</a:tr>
              <a:tr h="537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Подготовка объектов</a:t>
                      </a:r>
                      <a:r>
                        <a:rPr lang="ru-RU" sz="105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теплоэнергетики к работе в осенне-зимний период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     (</a:t>
                      </a:r>
                      <a:r>
                        <a:rPr lang="ru-RU" sz="1000" b="0" i="1" u="none" strike="noStrike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стр</a:t>
                      </a:r>
                      <a:r>
                        <a:rPr lang="ru-RU" sz="1000" b="0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-во котельной д. Сидорово 44,9; техническое перевооружение котельной г. Грязовец 62,7;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      </a:t>
                      </a:r>
                      <a:r>
                        <a:rPr lang="ru-RU" sz="1000" b="0" i="1" u="none" strike="noStrike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стр</a:t>
                      </a:r>
                      <a:r>
                        <a:rPr lang="ru-RU" sz="1000" b="0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-во газопровода х. Глубокое п. Вохтога 22,8)</a:t>
                      </a:r>
                      <a:endParaRPr lang="ru-RU" sz="1000" b="0" i="1" u="none" strike="noStrike" kern="120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130,2</a:t>
                      </a:r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</a:tr>
              <a:tr h="191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Рекультивация земельных участков, занятых несанкционированными свалками</a:t>
                      </a:r>
                      <a:r>
                        <a:rPr lang="ru-RU" sz="1050" b="1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0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(п. Таежный)</a:t>
                      </a:r>
                      <a:endParaRPr lang="ru-RU" sz="1000" b="0" i="1" u="none" strike="noStrike" kern="120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48,5</a:t>
                      </a: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</a:tr>
            </a:tbl>
          </a:graphicData>
        </a:graphic>
      </p:graphicFrame>
      <p:sp>
        <p:nvSpPr>
          <p:cNvPr id="9" name="Стрелка: пятиугольник 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144000" cy="612000"/>
          </a:xfrm>
          <a:prstGeom prst="halfFram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b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   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СТРУКТУРА СУБСИДИЙ ИЗ БЮДЖЕТА ОБЛАСТИ НА 2024-2026 гг</a:t>
            </a: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., млн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. руб</a:t>
            </a: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32552" y="620688"/>
            <a:ext cx="9108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68" y="112150"/>
            <a:ext cx="672823" cy="44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244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пятиугольник 4">
            <a:extLst>
              <a:ext uri="{FF2B5EF4-FFF2-40B4-BE49-F238E27FC236}"/>
            </a:extLst>
          </p:cNvPr>
          <p:cNvSpPr/>
          <p:nvPr/>
        </p:nvSpPr>
        <p:spPr>
          <a:xfrm>
            <a:off x="-14421" y="-27384"/>
            <a:ext cx="9169396" cy="612000"/>
          </a:xfrm>
          <a:prstGeom prst="halfFrame">
            <a:avLst>
              <a:gd name="adj1" fmla="val 22874"/>
              <a:gd name="adj2" fmla="val 1988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b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b="1" dirty="0">
              <a:solidFill>
                <a:srgbClr val="002060"/>
              </a:solidFill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-14421" y="584616"/>
            <a:ext cx="9108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905" y="76334"/>
            <a:ext cx="672823" cy="44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863503"/>
              </p:ext>
            </p:extLst>
          </p:nvPr>
        </p:nvGraphicFramePr>
        <p:xfrm>
          <a:off x="107504" y="700605"/>
          <a:ext cx="8784000" cy="597695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868000"/>
                <a:gridCol w="972000"/>
                <a:gridCol w="972000"/>
                <a:gridCol w="972000"/>
              </a:tblGrid>
              <a:tr h="383658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Century Gothic" pitchFamily="34" charset="0"/>
                          <a:cs typeface="Times New Roman" pitchFamily="18" charset="0"/>
                        </a:rPr>
                        <a:t>Направления</a:t>
                      </a:r>
                      <a:r>
                        <a:rPr lang="ru-RU" sz="1200" b="1" i="0" baseline="0" dirty="0" smtClean="0">
                          <a:latin typeface="Century Gothic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smtClean="0">
                          <a:latin typeface="Century Gothic" pitchFamily="34" charset="0"/>
                          <a:cs typeface="Times New Roman" pitchFamily="18" charset="0"/>
                        </a:rPr>
                        <a:t> расходования  субсидий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latin typeface="Century Gothic" pitchFamily="34" charset="0"/>
                          <a:cs typeface="Times New Roman" pitchFamily="18" charset="0"/>
                        </a:rPr>
                        <a:t>2024</a:t>
                      </a:r>
                      <a:endParaRPr lang="ru-RU" sz="1800" b="1" i="0" dirty="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latin typeface="Century Gothic" pitchFamily="34" charset="0"/>
                          <a:cs typeface="Times New Roman" pitchFamily="18" charset="0"/>
                        </a:rPr>
                        <a:t>2025</a:t>
                      </a:r>
                      <a:endParaRPr lang="ru-RU" sz="1800" b="1" i="0" dirty="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latin typeface="Century Gothic" pitchFamily="34" charset="0"/>
                          <a:cs typeface="Times New Roman" pitchFamily="18" charset="0"/>
                        </a:rPr>
                        <a:t>2026</a:t>
                      </a:r>
                      <a:endParaRPr lang="ru-RU" sz="1800" b="1" i="0" dirty="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87744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 pitchFamily="18" charset="0"/>
                        </a:rPr>
                        <a:t>Организация занятий граждан физической культурой </a:t>
                      </a:r>
                      <a:r>
                        <a:rPr lang="ru-RU" sz="1000" b="0" i="1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 pitchFamily="18" charset="0"/>
                        </a:rPr>
                        <a:t>(народный тренер)</a:t>
                      </a:r>
                      <a:endParaRPr lang="ru-RU" sz="1000" b="0" i="1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0,9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0,6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0,6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7744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 pitchFamily="18" charset="0"/>
                        </a:rPr>
                        <a:t>Обеспечение подготовки спортивного резерва</a:t>
                      </a:r>
                      <a:endParaRPr lang="ru-RU" sz="1050" b="1" i="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0,2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0,2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0,2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9591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 pitchFamily="18" charset="0"/>
                        </a:rPr>
                        <a:t>Организация транспортного обслуживания населения</a:t>
                      </a:r>
                      <a:endParaRPr lang="ru-RU" sz="1050" b="1" i="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11,4</a:t>
                      </a: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11,4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11,4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72000" marR="72000" marT="18000" marB="18000"/>
                </a:tc>
              </a:tr>
              <a:tr h="229591"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 pitchFamily="18" charset="0"/>
                        </a:rPr>
                        <a:t>Развитие мобильной торговли </a:t>
                      </a:r>
                      <a:r>
                        <a:rPr lang="ru-RU" sz="1050" b="0" i="1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 pitchFamily="18" charset="0"/>
                        </a:rPr>
                        <a:t>(возмещение ГСМ)</a:t>
                      </a: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0,8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0,7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0,7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72000" marR="72000" marT="18000" marB="18000"/>
                </a:tc>
              </a:tr>
              <a:tr h="229591">
                <a:tc>
                  <a:txBody>
                    <a:bodyPr/>
                    <a:lstStyle/>
                    <a:p>
                      <a:pPr marL="360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dirty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 pitchFamily="18" charset="0"/>
                        </a:rPr>
                        <a:t>Дорожная деятельность </a:t>
                      </a:r>
                      <a:r>
                        <a:rPr lang="ru-RU" sz="1050" b="0" i="1" dirty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 pitchFamily="18" charset="0"/>
                        </a:rPr>
                        <a:t>(проведение ремонта </a:t>
                      </a:r>
                      <a:r>
                        <a:rPr lang="ru-RU" sz="1050" b="0" i="1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 pitchFamily="18" charset="0"/>
                        </a:rPr>
                        <a:t>автодорог</a:t>
                      </a:r>
                      <a:r>
                        <a:rPr lang="ru-RU" sz="1050" b="0" i="1" dirty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4,5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4,5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4,4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72000" marR="72000" marT="18000" marB="18000"/>
                </a:tc>
              </a:tr>
              <a:tr h="229591">
                <a:tc>
                  <a:txBody>
                    <a:bodyPr/>
                    <a:lstStyle/>
                    <a:p>
                      <a:pPr marL="360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 pitchFamily="18" charset="0"/>
                        </a:rPr>
                        <a:t>Проведение кадастровых работ</a:t>
                      </a:r>
                      <a:endParaRPr lang="ru-RU" sz="1050" b="1" i="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0,3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72000" marR="72000" marT="18000" marB="18000"/>
                </a:tc>
              </a:tr>
              <a:tr h="229591">
                <a:tc>
                  <a:txBody>
                    <a:bodyPr/>
                    <a:lstStyle/>
                    <a:p>
                      <a:pPr marL="360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 pitchFamily="18" charset="0"/>
                        </a:rPr>
                        <a:t>Создание условий для занятий инвалидов, лиц с ОВЗ</a:t>
                      </a:r>
                      <a:r>
                        <a:rPr lang="ru-RU" sz="1050" b="1" i="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 pitchFamily="18" charset="0"/>
                        </a:rPr>
                        <a:t> физкультурой</a:t>
                      </a:r>
                      <a:endParaRPr lang="ru-RU" sz="1050" b="1" i="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0,4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72000" marR="72000" marT="18000" marB="18000"/>
                </a:tc>
              </a:tr>
              <a:tr h="238116">
                <a:tc gridSpan="4">
                  <a:txBody>
                    <a:bodyPr/>
                    <a:lstStyle/>
                    <a:p>
                      <a:pPr marL="360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Batang" panose="02030600000101010101" pitchFamily="18" charset="-127"/>
                        </a:rPr>
                        <a:t>Субсидии территориальным управлениям округа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18000" marB="18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72000" marR="72000" marT="18000" marB="18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72000" marR="72000" marT="18000" marB="18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72000" marR="72000" marT="18000" marB="18000"/>
                </a:tc>
              </a:tr>
              <a:tr h="229591">
                <a:tc>
                  <a:txBody>
                    <a:bodyPr/>
                    <a:lstStyle/>
                    <a:p>
                      <a:pPr marL="360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 pitchFamily="18" charset="0"/>
                        </a:rPr>
                        <a:t>Организация уличного освещения</a:t>
                      </a:r>
                      <a:endParaRPr lang="ru-RU" sz="1050" b="1" i="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11,3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11,3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11,3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72000" marR="72000" marT="18000" marB="18000"/>
                </a:tc>
              </a:tr>
              <a:tr h="406034">
                <a:tc>
                  <a:txBody>
                    <a:bodyPr/>
                    <a:lstStyle/>
                    <a:p>
                      <a:pPr marL="360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 pitchFamily="18" charset="0"/>
                        </a:rPr>
                        <a:t>Мероприятия по предотвращению распространения сорного растения борщевик Сосновский</a:t>
                      </a:r>
                      <a:endParaRPr lang="ru-RU" sz="1050" b="1" i="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8,2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72000" marR="72000" marT="18000" marB="18000"/>
                </a:tc>
              </a:tr>
              <a:tr h="406500">
                <a:tc>
                  <a:txBody>
                    <a:bodyPr/>
                    <a:lstStyle/>
                    <a:p>
                      <a:pPr marL="360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 pitchFamily="18" charset="0"/>
                        </a:rPr>
                        <a:t>Внедрение и (или) эксплуатация аппаратно-программного комплекса "Безопасный город" </a:t>
                      </a:r>
                      <a:r>
                        <a:rPr lang="ru-RU" sz="1050" b="0" i="1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 pitchFamily="18" charset="0"/>
                        </a:rPr>
                        <a:t>(ТУ </a:t>
                      </a:r>
                      <a:r>
                        <a:rPr lang="ru-RU" sz="1050" b="0" i="1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 pitchFamily="18" charset="0"/>
                        </a:rPr>
                        <a:t>Вохтожское</a:t>
                      </a:r>
                      <a:r>
                        <a:rPr lang="ru-RU" sz="1050" b="0" i="1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 pitchFamily="18" charset="0"/>
                        </a:rPr>
                        <a:t> 597,7 </a:t>
                      </a:r>
                      <a:r>
                        <a:rPr lang="ru-RU" sz="1050" b="0" i="1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050" b="0" i="1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 pitchFamily="18" charset="0"/>
                        </a:rPr>
                        <a:t>., ТУ </a:t>
                      </a:r>
                      <a:r>
                        <a:rPr lang="ru-RU" sz="1050" b="0" i="1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 pitchFamily="18" charset="0"/>
                        </a:rPr>
                        <a:t>Грязовецкое</a:t>
                      </a:r>
                      <a:r>
                        <a:rPr lang="ru-RU" sz="1050" b="0" i="1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 pitchFamily="18" charset="0"/>
                        </a:rPr>
                        <a:t> 579,4 </a:t>
                      </a:r>
                      <a:r>
                        <a:rPr lang="ru-RU" sz="1050" b="0" i="1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050" b="0" i="1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 pitchFamily="18" charset="0"/>
                        </a:rPr>
                        <a:t>.)</a:t>
                      </a:r>
                      <a:endParaRPr lang="ru-RU" sz="1050" b="0" i="1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0,4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0,4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72000" marR="72000" marT="18000" marB="18000"/>
                </a:tc>
              </a:tr>
              <a:tr h="229591">
                <a:tc>
                  <a:txBody>
                    <a:bodyPr/>
                    <a:lstStyle/>
                    <a:p>
                      <a:pPr marL="360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kern="1200" dirty="0" smtClean="0">
                          <a:solidFill>
                            <a:srgbClr val="FF0000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НОВЫЕ </a:t>
                      </a:r>
                      <a:r>
                        <a:rPr lang="ru-RU" sz="1050" b="1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межбюджетные трансферты (субсидии)</a:t>
                      </a:r>
                      <a:r>
                        <a:rPr lang="ru-RU" sz="1050" b="1" i="0" kern="1200" baseline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из областного бюджета</a:t>
                      </a:r>
                      <a:endParaRPr lang="ru-RU" sz="1050" b="1" i="0" kern="1200" dirty="0" smtClean="0">
                        <a:solidFill>
                          <a:srgbClr val="FF0000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i="0" dirty="0" smtClean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72000" marR="72000" marT="18000" marB="18000"/>
                </a:tc>
              </a:tr>
              <a:tr h="199822">
                <a:tc>
                  <a:txBody>
                    <a:bodyPr/>
                    <a:lstStyle/>
                    <a:p>
                      <a:pPr marL="3600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Текущее содержание</a:t>
                      </a:r>
                      <a:r>
                        <a:rPr lang="ru-RU" sz="105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 опорной сети дорог местного значения</a:t>
                      </a:r>
                      <a:endParaRPr lang="ru-RU" sz="105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18,2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</a:tr>
              <a:tr h="368273">
                <a:tc>
                  <a:txBody>
                    <a:bodyPr/>
                    <a:lstStyle/>
                    <a:p>
                      <a:pPr marL="360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Переселение граждан из аварийного жилищного фонда</a:t>
                      </a:r>
                    </a:p>
                    <a:p>
                      <a:pPr marL="360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(реализация 5 этапа программы)</a:t>
                      </a:r>
                      <a:endParaRPr lang="ru-RU" sz="1050" b="0" i="1" u="none" strike="noStrike" kern="120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112,1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</a:tr>
              <a:tr h="368805">
                <a:tc>
                  <a:txBody>
                    <a:bodyPr/>
                    <a:lstStyle/>
                    <a:p>
                      <a:pPr marL="360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Обустройство детских и спортивных площадок </a:t>
                      </a:r>
                      <a:r>
                        <a:rPr lang="ru-RU" sz="105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(ТУ Грязовецкое-7,2; </a:t>
                      </a:r>
                    </a:p>
                    <a:p>
                      <a:pPr marL="360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ТУ Вохтожское-1,1; ТУ </a:t>
                      </a:r>
                      <a:r>
                        <a:rPr lang="ru-RU" sz="1050" b="0" i="1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Перцевское</a:t>
                      </a:r>
                      <a:r>
                        <a:rPr lang="ru-RU" sz="105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-1,1; ТУ </a:t>
                      </a:r>
                      <a:r>
                        <a:rPr lang="ru-RU" sz="1050" b="0" i="1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Ростиловское</a:t>
                      </a:r>
                      <a:r>
                        <a:rPr lang="ru-RU" sz="1050" b="0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-1,1; ТУ </a:t>
                      </a:r>
                      <a:r>
                        <a:rPr lang="ru-RU" sz="1050" b="0" i="1" u="none" strike="noStrike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Сидоровское</a:t>
                      </a:r>
                      <a:r>
                        <a:rPr lang="ru-RU" sz="1050" b="0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-0,8)</a:t>
                      </a:r>
                      <a:r>
                        <a:rPr lang="ru-RU" sz="105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11,3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</a:p>
                  </a:txBody>
                  <a:tcPr marL="7619" marR="7619" marT="7620" marB="0" anchor="ctr"/>
                </a:tc>
              </a:tr>
              <a:tr h="368805">
                <a:tc>
                  <a:txBody>
                    <a:bodyPr/>
                    <a:lstStyle/>
                    <a:p>
                      <a:pPr marL="360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Реализация мероприятий по модернизации школьных систем</a:t>
                      </a:r>
                      <a:r>
                        <a:rPr lang="ru-RU" sz="105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 образования </a:t>
                      </a:r>
                      <a:r>
                        <a:rPr lang="ru-RU" sz="105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(школа №1)</a:t>
                      </a:r>
                      <a:endParaRPr lang="ru-RU" sz="1050" b="0" i="1" u="none" strike="noStrike" kern="1200" dirty="0" smtClean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113,9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</a:tr>
              <a:tr h="368739">
                <a:tc>
                  <a:txBody>
                    <a:bodyPr/>
                    <a:lstStyle/>
                    <a:p>
                      <a:pPr marL="360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Реализация мероприятий по модернизации школьных систем</a:t>
                      </a:r>
                      <a:r>
                        <a:rPr lang="ru-RU" sz="105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образования</a:t>
                      </a:r>
                    </a:p>
                    <a:p>
                      <a:pPr marL="360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(оснащение отремонтированных зданий и помещений) </a:t>
                      </a:r>
                      <a:r>
                        <a:rPr lang="ru-RU" sz="105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(школа №1)</a:t>
                      </a:r>
                      <a:endParaRPr lang="ru-RU" sz="1050" b="0" i="1" u="none" strike="noStrike" kern="120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11,3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</a:tr>
              <a:tr h="199822">
                <a:tc>
                  <a:txBody>
                    <a:bodyPr/>
                    <a:lstStyle/>
                    <a:p>
                      <a:pPr marL="360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Реализация дополнительных программ по виду спорта «Самбо» </a:t>
                      </a:r>
                      <a:r>
                        <a:rPr lang="ru-RU" sz="105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(школа №1)</a:t>
                      </a:r>
                      <a:endParaRPr lang="ru-RU" sz="1050" b="0" i="1" u="none" strike="noStrike" kern="120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0,4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</a:tr>
              <a:tr h="477559">
                <a:tc>
                  <a:txBody>
                    <a:bodyPr/>
                    <a:lstStyle/>
                    <a:p>
                      <a:pPr marL="360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ИТОГО СУБСИДИИ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679,0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239,8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53,7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6444" y="203934"/>
            <a:ext cx="8927665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СТРУКТУРА СУБСИДИЙ 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(продолжение таблицы)                                 </a:t>
            </a:r>
            <a:r>
              <a:rPr lang="ru-RU" alt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      </a:t>
            </a:r>
            <a:r>
              <a:rPr lang="ru-RU" altLang="ru-RU" sz="14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34001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764295"/>
              </p:ext>
            </p:extLst>
          </p:nvPr>
        </p:nvGraphicFramePr>
        <p:xfrm>
          <a:off x="262141" y="764704"/>
          <a:ext cx="8583717" cy="341719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940000"/>
                <a:gridCol w="861200"/>
                <a:gridCol w="43398"/>
                <a:gridCol w="819545"/>
                <a:gridCol w="50015"/>
                <a:gridCol w="869559"/>
              </a:tblGrid>
              <a:tr h="4116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itchFamily="34" charset="0"/>
                        </a:rPr>
                        <a:t>Наименование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7998" marR="17998" marT="18000" marB="18000"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itchFamily="34" charset="0"/>
                        </a:rPr>
                        <a:t>2024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7998" marR="17998" marT="18000" marB="1800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itchFamily="34" charset="0"/>
                        </a:rPr>
                        <a:t>2025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7998" marR="17998" marT="18000" marB="1800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itchFamily="34" charset="0"/>
                        </a:rPr>
                        <a:t>2026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7998" marR="17998" marT="18000" marB="18000" anchor="ctr">
                    <a:solidFill>
                      <a:srgbClr val="00B050"/>
                    </a:solidFill>
                  </a:tcPr>
                </a:tc>
              </a:tr>
              <a:tr h="670797">
                <a:tc>
                  <a:txBody>
                    <a:bodyPr/>
                    <a:lstStyle/>
                    <a:p>
                      <a:pPr marL="0" lvl="1" algn="l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</a:pPr>
                      <a:r>
                        <a:rPr lang="ru-RU" sz="1200" b="1" i="0" kern="120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На выполнение передаваемых полномочий субъектов РФ</a:t>
                      </a:r>
                    </a:p>
                    <a:p>
                      <a:pPr marL="360363" lvl="1" indent="0" algn="l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(в сфере образования; в сфере архивного дела; организация МФЦ; предоставление единовременной выплаты взамен земельного участка многодетным семьям)</a:t>
                      </a:r>
                      <a:endParaRPr lang="ru-RU" sz="1200" b="1" i="0" kern="1200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490,5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500,4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526,9</a:t>
                      </a: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448">
                <a:tc>
                  <a:txBody>
                    <a:bodyPr/>
                    <a:lstStyle/>
                    <a:p>
                      <a:pPr marL="0" lvl="1" algn="l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Единая субвенция бюджетам муниципальных районов</a:t>
                      </a:r>
                    </a:p>
                    <a:p>
                      <a:pPr marL="360363" lvl="1" indent="0" algn="l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</a:pPr>
                      <a:r>
                        <a:rPr lang="ru-RU" sz="1200" b="1" i="0" kern="120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(в сфере административных отношений; в сфере охраны окружающей среды; в сфере регулирования цен; организация и осуществление деятельности по опеке и попечительству)</a:t>
                      </a:r>
                      <a:endParaRPr lang="ru-RU" sz="1200" b="1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4,5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4,5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4,5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8230">
                <a:tc>
                  <a:txBody>
                    <a:bodyPr/>
                    <a:lstStyle/>
                    <a:p>
                      <a:pPr marL="0" lvl="1" algn="l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На осуществление полномочий по составлению (изменению) списков кандидатов в присяжные заседатели федеральных судов общей юрисдикции в РФ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0,005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0,005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0,032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849">
                <a:tc>
                  <a:txBody>
                    <a:bodyPr/>
                    <a:lstStyle/>
                    <a:p>
                      <a:pPr marL="0" lvl="1" algn="l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</a:pPr>
                      <a:r>
                        <a:rPr lang="ru-RU" sz="1200" b="1" i="0" kern="1200" dirty="0" smtClean="0">
                          <a:solidFill>
                            <a:srgbClr val="FF0000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Новые межбюджетные трансферты</a:t>
                      </a:r>
                      <a:r>
                        <a:rPr lang="ru-RU" sz="1200" b="1" i="0" kern="1200" baseline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из областного бюджета:</a:t>
                      </a:r>
                      <a:endParaRPr lang="ru-RU" sz="1200" b="1" i="0" kern="1200" dirty="0">
                        <a:solidFill>
                          <a:srgbClr val="FF0000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Осуществление полномочий по первичному воинскому учету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1,6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1,8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1,9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511">
                <a:tc>
                  <a:txBody>
                    <a:bodyPr/>
                    <a:lstStyle/>
                    <a:p>
                      <a:pPr marL="0" lvl="1" algn="l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</a:pP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ИТОГО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496,6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506,7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533,3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Стрелка: пятиугольник 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144000" cy="612000"/>
          </a:xfrm>
          <a:prstGeom prst="halfFrame">
            <a:avLst>
              <a:gd name="adj1" fmla="val 19886"/>
              <a:gd name="adj2" fmla="val 2138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b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   СТРУКТУРА 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СУБВЕНЦИЙ ИЗ БЮДЖЕТА ОБЛАСТИ НА 2024 - 2026 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г.г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., </a:t>
            </a: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млн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. руб</a:t>
            </a: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620688"/>
            <a:ext cx="9108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68" y="112150"/>
            <a:ext cx="672823" cy="44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трелка: пятиугольник 4">
            <a:extLst>
              <a:ext uri="{FF2B5EF4-FFF2-40B4-BE49-F238E27FC236}"/>
            </a:extLst>
          </p:cNvPr>
          <p:cNvSpPr/>
          <p:nvPr/>
        </p:nvSpPr>
        <p:spPr>
          <a:xfrm>
            <a:off x="0" y="4293096"/>
            <a:ext cx="9144000" cy="612000"/>
          </a:xfrm>
          <a:prstGeom prst="halfFrame">
            <a:avLst>
              <a:gd name="adj1" fmla="val 19886"/>
              <a:gd name="adj2" fmla="val 2138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b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   </a:t>
            </a:r>
            <a:r>
              <a:rPr lang="ru-RU" alt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ИНЫЕ МЕЖБЮДЖЕТНЫЕ ТРАНСФЕРТЫ ИЗ БЮДЖЕТА ОБЛАСТИ НА 2024 - 2026 </a:t>
            </a:r>
            <a:r>
              <a:rPr lang="ru-RU" altLang="ru-RU" sz="1400" b="1" dirty="0" err="1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г.г</a:t>
            </a:r>
            <a:r>
              <a:rPr lang="ru-RU" alt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., </a:t>
            </a:r>
            <a:r>
              <a:rPr lang="ru-RU" altLang="ru-RU" sz="14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млн</a:t>
            </a:r>
            <a:r>
              <a:rPr lang="ru-RU" alt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. руб</a:t>
            </a:r>
            <a:r>
              <a:rPr lang="ru-RU" altLang="ru-RU" sz="14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4913784"/>
            <a:ext cx="9108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561185"/>
              </p:ext>
            </p:extLst>
          </p:nvPr>
        </p:nvGraphicFramePr>
        <p:xfrm>
          <a:off x="162000" y="4945418"/>
          <a:ext cx="8784000" cy="179595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868000"/>
                <a:gridCol w="972000"/>
                <a:gridCol w="972000"/>
                <a:gridCol w="972000"/>
              </a:tblGrid>
              <a:tr h="347103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Century Gothic" pitchFamily="34" charset="0"/>
                          <a:cs typeface="Times New Roman" pitchFamily="18" charset="0"/>
                        </a:rPr>
                        <a:t>Направления</a:t>
                      </a:r>
                      <a:r>
                        <a:rPr lang="ru-RU" sz="1200" b="1" i="0" baseline="0" dirty="0" smtClean="0">
                          <a:latin typeface="Century Gothic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smtClean="0">
                          <a:latin typeface="Century Gothic" pitchFamily="34" charset="0"/>
                          <a:cs typeface="Times New Roman" pitchFamily="18" charset="0"/>
                        </a:rPr>
                        <a:t> расходования  иных</a:t>
                      </a:r>
                      <a:r>
                        <a:rPr lang="ru-RU" sz="1200" b="1" i="0" baseline="0" dirty="0" smtClean="0">
                          <a:latin typeface="Century Gothic" pitchFamily="34" charset="0"/>
                          <a:cs typeface="Times New Roman" pitchFamily="18" charset="0"/>
                        </a:rPr>
                        <a:t> МБТ</a:t>
                      </a:r>
                      <a:endParaRPr lang="ru-RU" sz="1200" b="1" i="0" dirty="0" smtClean="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latin typeface="Century Gothic" pitchFamily="34" charset="0"/>
                          <a:cs typeface="Times New Roman" pitchFamily="18" charset="0"/>
                        </a:rPr>
                        <a:t>2024</a:t>
                      </a:r>
                      <a:endParaRPr lang="ru-RU" sz="1800" b="1" i="0" dirty="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latin typeface="Century Gothic" pitchFamily="34" charset="0"/>
                          <a:cs typeface="Times New Roman" pitchFamily="18" charset="0"/>
                        </a:rPr>
                        <a:t>2025</a:t>
                      </a:r>
                      <a:endParaRPr lang="ru-RU" sz="1800" b="1" i="0" dirty="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latin typeface="Century Gothic" pitchFamily="34" charset="0"/>
                          <a:cs typeface="Times New Roman" pitchFamily="18" charset="0"/>
                        </a:rPr>
                        <a:t>2026</a:t>
                      </a:r>
                      <a:endParaRPr lang="ru-RU" sz="1800" b="1" i="0" dirty="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38633">
                <a:tc>
                  <a:txBody>
                    <a:bodyPr/>
                    <a:lstStyle/>
                    <a:p>
                      <a:pPr marL="360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НОВЫЕ иные</a:t>
                      </a:r>
                      <a:r>
                        <a:rPr lang="ru-RU" sz="1050" b="1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межбюджетные трансферты из областного бюджета</a:t>
                      </a:r>
                      <a:endParaRPr lang="ru-RU" sz="1050" b="1" i="0" u="none" strike="noStrike" kern="1200" dirty="0"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</a:tr>
              <a:tr h="507819">
                <a:tc>
                  <a:txBody>
                    <a:bodyPr/>
                    <a:lstStyle/>
                    <a:p>
                      <a:pPr marL="3600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Приобретение подвижного состава пассажирского транспорта общего</a:t>
                      </a:r>
                    </a:p>
                    <a:p>
                      <a:pPr marL="3600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пользования</a:t>
                      </a:r>
                      <a:r>
                        <a:rPr lang="ru-RU" sz="105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для осуществления перевозок пассажиров</a:t>
                      </a:r>
                    </a:p>
                    <a:p>
                      <a:pPr marL="3600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(приобретение 4 автобусов ПАЗ)</a:t>
                      </a:r>
                      <a:endParaRPr lang="ru-RU" sz="105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23,6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</a:tr>
              <a:tr h="333183">
                <a:tc>
                  <a:txBody>
                    <a:bodyPr/>
                    <a:lstStyle/>
                    <a:p>
                      <a:pPr marL="3600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Поддержка лучших сельских учреждений</a:t>
                      </a:r>
                      <a:r>
                        <a:rPr lang="ru-RU" sz="105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 культуры и лучших</a:t>
                      </a:r>
                    </a:p>
                    <a:p>
                      <a:pPr marL="3600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работников сельских учреждений культуры</a:t>
                      </a:r>
                      <a:endParaRPr lang="ru-RU" sz="105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0,1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</a:tr>
              <a:tr h="258615">
                <a:tc>
                  <a:txBody>
                    <a:bodyPr/>
                    <a:lstStyle/>
                    <a:p>
                      <a:pPr marL="3600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ИТОГО иные межбюджетные трансферты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23,7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2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трелка: пятиугольник 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144000" cy="836712"/>
          </a:xfrm>
          <a:prstGeom prst="halfFrame">
            <a:avLst>
              <a:gd name="adj1" fmla="val 23862"/>
              <a:gd name="adj2" fmla="val 33333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b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   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 ОСНОВНЫЕ ПОДХОДЫ К ФОРМИРОВАНИЮ РАСХОДОВ БЮДЖЕТА 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В ЧАСТИ ОПЛАТЫ ТРУДА на 2024 – 2026 годы</a:t>
            </a:r>
            <a:endParaRPr lang="ru-RU" altLang="ru-RU" sz="1600" b="1" dirty="0">
              <a:solidFill>
                <a:srgbClr val="002060"/>
              </a:solidFill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-33104" y="836712"/>
            <a:ext cx="9108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68" y="112150"/>
            <a:ext cx="672823" cy="44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470419" y="3356992"/>
            <a:ext cx="810095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81059" y="5157192"/>
            <a:ext cx="810095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67544" y="1268760"/>
            <a:ext cx="829527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</a:rPr>
              <a:t>По «указным» категориям работников бюджетной сферы расходы  по заработной плате учтены исходя из средней заработной платы: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</a:rPr>
              <a:t>работники отрасли «Культура» </a:t>
            </a:r>
          </a:p>
          <a:p>
            <a:r>
              <a:rPr lang="ru-RU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</a:rPr>
              <a:t>         </a:t>
            </a:r>
            <a:r>
              <a:rPr lang="ru-RU" dirty="0" smtClean="0">
                <a:solidFill>
                  <a:srgbClr val="FF0000"/>
                </a:solidFill>
                <a:latin typeface="Century Gothic" pitchFamily="34" charset="0"/>
              </a:rPr>
              <a:t>53066</a:t>
            </a: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</a:rPr>
              <a:t> руб. в 2024 г.,      </a:t>
            </a:r>
            <a:r>
              <a:rPr lang="ru-RU" dirty="0" smtClean="0">
                <a:solidFill>
                  <a:srgbClr val="FF0000"/>
                </a:solidFill>
                <a:latin typeface="Century Gothic" pitchFamily="34" charset="0"/>
              </a:rPr>
              <a:t>56887</a:t>
            </a: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</a:rPr>
              <a:t> руб. в 2025 г.,      </a:t>
            </a:r>
            <a:r>
              <a:rPr lang="ru-RU" dirty="0" smtClean="0">
                <a:solidFill>
                  <a:srgbClr val="FF0000"/>
                </a:solidFill>
                <a:latin typeface="Century Gothic" pitchFamily="34" charset="0"/>
              </a:rPr>
              <a:t>60641 </a:t>
            </a: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</a:rPr>
              <a:t>руб. в 2026 г.;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</a:rPr>
              <a:t>работники дополнительного образования </a:t>
            </a:r>
          </a:p>
          <a:p>
            <a:r>
              <a:rPr lang="ru-RU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</a:rPr>
              <a:t>         </a:t>
            </a:r>
            <a:r>
              <a:rPr lang="ru-RU" dirty="0" smtClean="0">
                <a:solidFill>
                  <a:srgbClr val="FF0000"/>
                </a:solidFill>
                <a:latin typeface="Century Gothic" pitchFamily="34" charset="0"/>
              </a:rPr>
              <a:t>53968</a:t>
            </a: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</a:rPr>
              <a:t> руб. в 2024 г.,     </a:t>
            </a:r>
            <a:r>
              <a:rPr lang="ru-RU" dirty="0" smtClean="0">
                <a:solidFill>
                  <a:srgbClr val="FF0000"/>
                </a:solidFill>
                <a:latin typeface="Century Gothic" pitchFamily="34" charset="0"/>
              </a:rPr>
              <a:t>57854</a:t>
            </a: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</a:rPr>
              <a:t> руб. в 2025 г.,      </a:t>
            </a:r>
            <a:r>
              <a:rPr lang="ru-RU" dirty="0" smtClean="0">
                <a:solidFill>
                  <a:srgbClr val="FF0000"/>
                </a:solidFill>
                <a:latin typeface="Century Gothic" pitchFamily="34" charset="0"/>
              </a:rPr>
              <a:t>61671</a:t>
            </a:r>
            <a:r>
              <a:rPr lang="ru-RU" sz="200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</a:rPr>
              <a:t>руб.  в 2026 г.</a:t>
            </a:r>
            <a:endParaRPr lang="ru-RU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519" y="3789040"/>
            <a:ext cx="807392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</a:rPr>
              <a:t>По категориям работников, получающим заработную плату на уровне МРОТ,  исходя из размера с учетом районного коэффициента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</a:rPr>
              <a:t>      </a:t>
            </a:r>
            <a:r>
              <a:rPr lang="ru-RU" dirty="0" smtClean="0">
                <a:solidFill>
                  <a:srgbClr val="FF0000"/>
                </a:solidFill>
                <a:latin typeface="Century Gothic" pitchFamily="34" charset="0"/>
              </a:rPr>
              <a:t>22128,3</a:t>
            </a: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</a:rPr>
              <a:t> рубля в 2024 г.</a:t>
            </a:r>
            <a:endParaRPr lang="ru-RU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6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уга 8"/>
          <p:cNvSpPr/>
          <p:nvPr/>
        </p:nvSpPr>
        <p:spPr>
          <a:xfrm>
            <a:off x="-2243138" y="979488"/>
            <a:ext cx="4486276" cy="5721350"/>
          </a:xfrm>
          <a:prstGeom prst="arc">
            <a:avLst>
              <a:gd name="adj1" fmla="val 16200000"/>
              <a:gd name="adj2" fmla="val 536189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7" name="TextBox 57"/>
          <p:cNvSpPr txBox="1">
            <a:spLocks noChangeArrowheads="1"/>
          </p:cNvSpPr>
          <p:nvPr/>
        </p:nvSpPr>
        <p:spPr bwMode="auto">
          <a:xfrm>
            <a:off x="-103188" y="3136763"/>
            <a:ext cx="2030413" cy="52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ru-RU" altLang="ru-RU" sz="4000" b="1" dirty="0" smtClean="0">
                <a:solidFill>
                  <a:srgbClr val="C00000"/>
                </a:solidFill>
                <a:latin typeface="Century Gothic" pitchFamily="34" charset="0"/>
              </a:rPr>
              <a:t>158,2</a:t>
            </a:r>
            <a:endParaRPr lang="ru-RU" altLang="ru-RU" sz="4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290638" y="1843088"/>
            <a:ext cx="180975" cy="179387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1639888" y="2436813"/>
            <a:ext cx="180975" cy="1809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1836738" y="3117850"/>
            <a:ext cx="180975" cy="1809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888331" y="3932147"/>
            <a:ext cx="180975" cy="1825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746250" y="4761781"/>
            <a:ext cx="180975" cy="179387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1355725" y="5622702"/>
            <a:ext cx="179388" cy="182562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795338" y="6165304"/>
            <a:ext cx="179387" cy="179388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entury Gothic" panose="020B0502020202020204" pitchFamily="34" charset="0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2069306" y="5157192"/>
            <a:ext cx="6952885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2243138" y="4437112"/>
            <a:ext cx="677905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2311037" y="3501008"/>
            <a:ext cx="671115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1892746" y="2174709"/>
            <a:ext cx="714375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179388" y="3840163"/>
            <a:ext cx="159702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179388" y="3913188"/>
            <a:ext cx="1597025" cy="431800"/>
          </a:xfrm>
          <a:prstGeom prst="rect">
            <a:avLst/>
          </a:prstGeom>
          <a:solidFill>
            <a:srgbClr val="C00000"/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+mn-cs"/>
              </a:rPr>
              <a:t>млн. руб.</a:t>
            </a:r>
          </a:p>
        </p:txBody>
      </p:sp>
      <p:sp>
        <p:nvSpPr>
          <p:cNvPr id="4" name="Овал 3"/>
          <p:cNvSpPr/>
          <p:nvPr/>
        </p:nvSpPr>
        <p:spPr>
          <a:xfrm>
            <a:off x="650875" y="1247775"/>
            <a:ext cx="180975" cy="1825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entury Gothic" panose="020B0502020202020204" pitchFamily="34" charset="0"/>
            </a:endParaRPr>
          </a:p>
        </p:txBody>
      </p:sp>
      <p:pic>
        <p:nvPicPr>
          <p:cNvPr id="16402" name="Рисунок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660" y="4475158"/>
            <a:ext cx="723588" cy="61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740" y="3578643"/>
            <a:ext cx="834238" cy="70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319" y="1355553"/>
            <a:ext cx="824701" cy="70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7" name="TextBox 63"/>
          <p:cNvSpPr txBox="1">
            <a:spLocks noChangeArrowheads="1"/>
          </p:cNvSpPr>
          <p:nvPr/>
        </p:nvSpPr>
        <p:spPr bwMode="auto">
          <a:xfrm>
            <a:off x="2195736" y="4518561"/>
            <a:ext cx="8703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5,3</a:t>
            </a:r>
            <a:endParaRPr lang="ru-RU" altLang="ru-RU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6409" name="TextBox 69"/>
          <p:cNvSpPr txBox="1">
            <a:spLocks noChangeArrowheads="1"/>
          </p:cNvSpPr>
          <p:nvPr/>
        </p:nvSpPr>
        <p:spPr bwMode="auto">
          <a:xfrm>
            <a:off x="2305050" y="3717032"/>
            <a:ext cx="975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1,0</a:t>
            </a:r>
            <a:endParaRPr lang="en-US" altLang="ru-RU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6410" name="TextBox 80"/>
          <p:cNvSpPr txBox="1">
            <a:spLocks noChangeArrowheads="1"/>
          </p:cNvSpPr>
          <p:nvPr/>
        </p:nvSpPr>
        <p:spPr bwMode="auto">
          <a:xfrm>
            <a:off x="2122986" y="2564904"/>
            <a:ext cx="10513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6,9</a:t>
            </a:r>
            <a:endParaRPr lang="ru-RU" altLang="ru-RU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6411" name="TextBox 97"/>
          <p:cNvSpPr txBox="1">
            <a:spLocks noChangeArrowheads="1"/>
          </p:cNvSpPr>
          <p:nvPr/>
        </p:nvSpPr>
        <p:spPr bwMode="auto">
          <a:xfrm>
            <a:off x="1466565" y="1401886"/>
            <a:ext cx="1095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144,4</a:t>
            </a:r>
            <a:endParaRPr lang="ru-RU" altLang="ru-RU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6412" name="TextBox 73"/>
          <p:cNvSpPr txBox="1">
            <a:spLocks noChangeArrowheads="1"/>
          </p:cNvSpPr>
          <p:nvPr/>
        </p:nvSpPr>
        <p:spPr bwMode="auto">
          <a:xfrm>
            <a:off x="539552" y="837742"/>
            <a:ext cx="2155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2024 г.</a:t>
            </a:r>
            <a:endParaRPr lang="ru-RU" altLang="ru-RU" sz="2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6413" name="Прямоугольник 13"/>
          <p:cNvSpPr>
            <a:spLocks noChangeArrowheads="1"/>
          </p:cNvSpPr>
          <p:nvPr/>
        </p:nvSpPr>
        <p:spPr bwMode="auto">
          <a:xfrm>
            <a:off x="2357705" y="1194137"/>
            <a:ext cx="3813303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fontAlgn="t" hangingPunct="1"/>
            <a:r>
              <a:rPr lang="ru-RU" altLang="ru-RU" sz="1500" b="1" dirty="0">
                <a:solidFill>
                  <a:srgbClr val="002060"/>
                </a:solidFill>
                <a:latin typeface="Century Gothic" pitchFamily="34" charset="0"/>
              </a:rPr>
              <a:t>Жилье и городская среда</a:t>
            </a:r>
          </a:p>
          <a:p>
            <a:pPr algn="ctr" eaLnBrk="1" fontAlgn="t" hangingPunct="1">
              <a:defRPr/>
            </a:pPr>
            <a:r>
              <a:rPr lang="ru-RU" altLang="ru-RU" sz="1000" b="1" dirty="0" smtClean="0">
                <a:solidFill>
                  <a:srgbClr val="002060"/>
                </a:solidFill>
                <a:latin typeface="Century Gothic" pitchFamily="34" charset="0"/>
              </a:rPr>
              <a:t>- </a:t>
            </a:r>
            <a:r>
              <a:rPr lang="ru-RU" altLang="ru-RU" sz="1000" b="1" dirty="0">
                <a:solidFill>
                  <a:srgbClr val="002060"/>
                </a:solidFill>
                <a:latin typeface="Century Gothic" pitchFamily="34" charset="0"/>
              </a:rPr>
              <a:t>благоустройство дворовых территорий – </a:t>
            </a:r>
            <a:r>
              <a:rPr lang="ru-RU" altLang="ru-RU" sz="1000" b="1" dirty="0" smtClean="0">
                <a:solidFill>
                  <a:srgbClr val="002060"/>
                </a:solidFill>
                <a:latin typeface="Century Gothic" pitchFamily="34" charset="0"/>
              </a:rPr>
              <a:t>3 об.;</a:t>
            </a:r>
          </a:p>
          <a:p>
            <a:pPr algn="ctr" eaLnBrk="1" fontAlgn="t" hangingPunct="1">
              <a:defRPr/>
            </a:pPr>
            <a:r>
              <a:rPr lang="ru-RU" altLang="ru-RU" sz="1000" b="1" dirty="0" smtClean="0">
                <a:solidFill>
                  <a:srgbClr val="002060"/>
                </a:solidFill>
                <a:latin typeface="Century Gothic" pitchFamily="34" charset="0"/>
              </a:rPr>
              <a:t>- благоустройство  общественных территорий – 4 об.;</a:t>
            </a:r>
          </a:p>
          <a:p>
            <a:pPr algn="ctr" eaLnBrk="1" fontAlgn="t" hangingPunct="1">
              <a:defRPr/>
            </a:pPr>
            <a:r>
              <a:rPr lang="ru-RU" altLang="ru-RU" sz="1000" b="1" dirty="0" smtClean="0">
                <a:solidFill>
                  <a:srgbClr val="002060"/>
                </a:solidFill>
                <a:latin typeface="Century Gothic" pitchFamily="34" charset="0"/>
              </a:rPr>
              <a:t>- </a:t>
            </a:r>
            <a:r>
              <a:rPr lang="ru-RU" altLang="ru-RU" sz="1000" b="1" dirty="0" err="1" smtClean="0">
                <a:solidFill>
                  <a:srgbClr val="002060"/>
                </a:solidFill>
                <a:latin typeface="Century Gothic" pitchFamily="34" charset="0"/>
              </a:rPr>
              <a:t>цифрофизация</a:t>
            </a:r>
            <a:r>
              <a:rPr lang="ru-RU" altLang="ru-RU" sz="1000" b="1" dirty="0" smtClean="0">
                <a:solidFill>
                  <a:srgbClr val="002060"/>
                </a:solidFill>
                <a:latin typeface="Century Gothic" pitchFamily="34" charset="0"/>
              </a:rPr>
              <a:t> городского хозяйства (приобретение светильников; установка видеокамер)</a:t>
            </a:r>
            <a:endParaRPr lang="ru-RU" altLang="ru-RU" sz="1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6424" name="Прямоугольник 89"/>
          <p:cNvSpPr>
            <a:spLocks noChangeArrowheads="1"/>
          </p:cNvSpPr>
          <p:nvPr/>
        </p:nvSpPr>
        <p:spPr bwMode="auto">
          <a:xfrm>
            <a:off x="2880856" y="2144033"/>
            <a:ext cx="3024335" cy="128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fontAlgn="t" hangingPunct="1"/>
            <a:r>
              <a:rPr lang="ru-RU" altLang="ru-RU" sz="1600" b="1" dirty="0" smtClean="0">
                <a:solidFill>
                  <a:srgbClr val="002060"/>
                </a:solidFill>
                <a:latin typeface="Century Gothic" pitchFamily="34" charset="0"/>
              </a:rPr>
              <a:t>Образование</a:t>
            </a:r>
            <a:endParaRPr lang="ru-RU" altLang="ru-RU" sz="16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 eaLnBrk="1" fontAlgn="t" hangingPunct="1"/>
            <a:r>
              <a:rPr lang="ru-RU" altLang="ru-RU" sz="1050" b="1" dirty="0" smtClean="0">
                <a:solidFill>
                  <a:srgbClr val="002060"/>
                </a:solidFill>
                <a:latin typeface="Century Gothic" pitchFamily="34" charset="0"/>
              </a:rPr>
              <a:t> - «</a:t>
            </a:r>
            <a:r>
              <a:rPr lang="ru-RU" altLang="ru-RU" sz="1050" b="1" dirty="0">
                <a:solidFill>
                  <a:srgbClr val="002060"/>
                </a:solidFill>
                <a:latin typeface="Century Gothic" pitchFamily="34" charset="0"/>
              </a:rPr>
              <a:t>Цифровая образовательная среда» </a:t>
            </a:r>
            <a:r>
              <a:rPr lang="ru-RU" altLang="ru-RU" sz="105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altLang="ru-RU" sz="1000" b="1" dirty="0" smtClean="0">
                <a:solidFill>
                  <a:srgbClr val="002060"/>
                </a:solidFill>
                <a:latin typeface="Century Gothic" pitchFamily="34" charset="0"/>
              </a:rPr>
              <a:t>(приобретение </a:t>
            </a:r>
            <a:r>
              <a:rPr lang="ru-RU" altLang="ru-RU" sz="1000" b="1" dirty="0">
                <a:solidFill>
                  <a:srgbClr val="002060"/>
                </a:solidFill>
                <a:latin typeface="Century Gothic" pitchFamily="34" charset="0"/>
              </a:rPr>
              <a:t>компьютерного </a:t>
            </a:r>
            <a:r>
              <a:rPr lang="ru-RU" altLang="ru-RU" sz="1000" b="1" dirty="0" err="1" smtClean="0">
                <a:solidFill>
                  <a:srgbClr val="002060"/>
                </a:solidFill>
                <a:latin typeface="Century Gothic" pitchFamily="34" charset="0"/>
              </a:rPr>
              <a:t>оборуд</a:t>
            </a:r>
            <a:r>
              <a:rPr lang="ru-RU" altLang="ru-RU" sz="1000" b="1" dirty="0" smtClean="0">
                <a:solidFill>
                  <a:srgbClr val="002060"/>
                </a:solidFill>
                <a:latin typeface="Century Gothic" pitchFamily="34" charset="0"/>
              </a:rPr>
              <a:t>-я)</a:t>
            </a:r>
          </a:p>
          <a:p>
            <a:pPr algn="ctr" eaLnBrk="1" fontAlgn="t" hangingPunct="1"/>
            <a:r>
              <a:rPr lang="ru-RU" altLang="ru-RU" sz="1050" b="1" dirty="0" smtClean="0">
                <a:solidFill>
                  <a:srgbClr val="002060"/>
                </a:solidFill>
                <a:latin typeface="Century Gothic" pitchFamily="34" charset="0"/>
              </a:rPr>
              <a:t>- «Успех каждого ребенка» </a:t>
            </a:r>
            <a:r>
              <a:rPr lang="ru-RU" altLang="ru-RU" sz="1000" b="1" dirty="0" smtClean="0">
                <a:solidFill>
                  <a:srgbClr val="002060"/>
                </a:solidFill>
                <a:latin typeface="Century Gothic" pitchFamily="34" charset="0"/>
              </a:rPr>
              <a:t>(приобретение наглядных пособий)</a:t>
            </a:r>
          </a:p>
          <a:p>
            <a:pPr algn="ctr" eaLnBrk="1" fontAlgn="t" hangingPunct="1"/>
            <a:r>
              <a:rPr lang="ru-RU" altLang="ru-RU" sz="1050" b="1" dirty="0" smtClean="0">
                <a:solidFill>
                  <a:srgbClr val="002060"/>
                </a:solidFill>
                <a:latin typeface="Century Gothic" pitchFamily="34" charset="0"/>
              </a:rPr>
              <a:t>- «Патриотическое воспитание граждан </a:t>
            </a:r>
            <a:r>
              <a:rPr lang="ru-RU" altLang="ru-RU" sz="1000" b="1" dirty="0" smtClean="0">
                <a:solidFill>
                  <a:srgbClr val="002060"/>
                </a:solidFill>
                <a:latin typeface="Century Gothic" pitchFamily="34" charset="0"/>
              </a:rPr>
              <a:t>(з/плата советников директоров обр. </a:t>
            </a:r>
            <a:r>
              <a:rPr lang="ru-RU" altLang="ru-RU" sz="1000" b="1" dirty="0" err="1" smtClean="0">
                <a:solidFill>
                  <a:srgbClr val="002060"/>
                </a:solidFill>
                <a:latin typeface="Century Gothic" pitchFamily="34" charset="0"/>
              </a:rPr>
              <a:t>учр</a:t>
            </a:r>
            <a:r>
              <a:rPr lang="ru-RU" altLang="ru-RU" sz="1000" b="1" dirty="0" smtClean="0">
                <a:solidFill>
                  <a:srgbClr val="002060"/>
                </a:solidFill>
                <a:latin typeface="Century Gothic" pitchFamily="34" charset="0"/>
              </a:rPr>
              <a:t>.)</a:t>
            </a:r>
            <a:endParaRPr lang="ru-RU" altLang="ru-RU" sz="1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6417" name="Прямоугольник 102"/>
          <p:cNvSpPr>
            <a:spLocks noChangeArrowheads="1"/>
          </p:cNvSpPr>
          <p:nvPr/>
        </p:nvSpPr>
        <p:spPr bwMode="auto">
          <a:xfrm>
            <a:off x="2995613" y="4509120"/>
            <a:ext cx="2909578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fontAlgn="t" hangingPunct="1"/>
            <a:r>
              <a:rPr lang="ru-RU" altLang="ru-RU" sz="1600" b="1" dirty="0">
                <a:solidFill>
                  <a:srgbClr val="002060"/>
                </a:solidFill>
                <a:latin typeface="Century Gothic" pitchFamily="34" charset="0"/>
              </a:rPr>
              <a:t>Культура   </a:t>
            </a:r>
          </a:p>
          <a:p>
            <a:pPr algn="ctr" eaLnBrk="1" fontAlgn="t" hangingPunct="1"/>
            <a:r>
              <a:rPr lang="ru-RU" altLang="ru-RU" sz="1050" b="1" dirty="0" smtClean="0">
                <a:solidFill>
                  <a:srgbClr val="002060"/>
                </a:solidFill>
                <a:latin typeface="Century Gothic" pitchFamily="34" charset="0"/>
              </a:rPr>
              <a:t>- техническое оснащение БУК «Музей» </a:t>
            </a:r>
            <a:endParaRPr lang="ru-RU" altLang="ru-RU" sz="105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320035"/>
              </p:ext>
            </p:extLst>
          </p:nvPr>
        </p:nvGraphicFramePr>
        <p:xfrm>
          <a:off x="6684701" y="836712"/>
          <a:ext cx="2395800" cy="5940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7900"/>
                <a:gridCol w="1197900"/>
              </a:tblGrid>
              <a:tr h="38688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2025 г.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2026 г.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7191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-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-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2,0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1,7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1,7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1,7</a:t>
                      </a:r>
                    </a:p>
                  </a:txBody>
                  <a:tcPr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-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-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-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-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3,7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3,4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73" name="Прямая соединительная линия 72"/>
          <p:cNvCxnSpPr/>
          <p:nvPr/>
        </p:nvCxnSpPr>
        <p:spPr>
          <a:xfrm>
            <a:off x="1043608" y="1211263"/>
            <a:ext cx="797858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748598" y="63000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Итого:</a:t>
            </a:r>
            <a:endParaRPr lang="ru-RU" b="1" dirty="0"/>
          </a:p>
        </p:txBody>
      </p:sp>
      <p:sp>
        <p:nvSpPr>
          <p:cNvPr id="40" name="Стрелка: пятиугольник 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144000" cy="612000"/>
          </a:xfrm>
          <a:prstGeom prst="halfFram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b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   РЕАЛИЗАЦИЯ НАЦИОНАЛЬНЫХ ПРОЕКТОВ В  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2024-2026 </a:t>
            </a:r>
            <a:r>
              <a:rPr lang="ru-RU" altLang="ru-RU" sz="1600" b="1" dirty="0" err="1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г.г</a:t>
            </a: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., млн. руб.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0" y="620688"/>
            <a:ext cx="9108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68" y="112150"/>
            <a:ext cx="672823" cy="44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2411760" y="3573016"/>
            <a:ext cx="3543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t" hangingPunct="1"/>
            <a:r>
              <a:rPr lang="ru-RU" alt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           Демография   </a:t>
            </a:r>
            <a:endParaRPr lang="ru-RU" altLang="ru-RU" sz="14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 eaLnBrk="1" fontAlgn="t" hangingPunct="1"/>
            <a:r>
              <a:rPr lang="ru-RU" alt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       - </a:t>
            </a:r>
            <a:r>
              <a:rPr lang="ru-RU" altLang="ru-RU" sz="1000" b="1" dirty="0" smtClean="0">
                <a:solidFill>
                  <a:srgbClr val="002060"/>
                </a:solidFill>
                <a:latin typeface="Century Gothic" pitchFamily="34" charset="0"/>
              </a:rPr>
              <a:t>приобретение земельных сертификатов;</a:t>
            </a:r>
          </a:p>
          <a:p>
            <a:pPr algn="ctr" eaLnBrk="1" fontAlgn="t" hangingPunct="1"/>
            <a:r>
              <a:rPr lang="ru-RU" altLang="ru-RU" sz="1000" b="1" dirty="0" smtClean="0">
                <a:solidFill>
                  <a:srgbClr val="002060"/>
                </a:solidFill>
                <a:latin typeface="Century Gothic" pitchFamily="34" charset="0"/>
              </a:rPr>
              <a:t>       - создание условий для занятий инвалидов</a:t>
            </a:r>
            <a:endParaRPr lang="ru-RU" altLang="ru-RU" sz="12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69" name="Рисунок 85" descr="https://static.tildacdn.com/tild3763-3932-4131-b635-343037356264/33-334924_free-icon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432" y="2592691"/>
            <a:ext cx="536854" cy="61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Прямая соединительная линия 37"/>
          <p:cNvCxnSpPr/>
          <p:nvPr/>
        </p:nvCxnSpPr>
        <p:spPr>
          <a:xfrm>
            <a:off x="1355725" y="6237312"/>
            <a:ext cx="7666466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TextBox 63"/>
          <p:cNvSpPr txBox="1">
            <a:spLocks noChangeArrowheads="1"/>
          </p:cNvSpPr>
          <p:nvPr/>
        </p:nvSpPr>
        <p:spPr bwMode="auto">
          <a:xfrm>
            <a:off x="1869877" y="5421704"/>
            <a:ext cx="8703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0,6</a:t>
            </a:r>
            <a:endParaRPr lang="ru-RU" altLang="ru-RU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44" name="Прямоугольник 102"/>
          <p:cNvSpPr>
            <a:spLocks noChangeArrowheads="1"/>
          </p:cNvSpPr>
          <p:nvPr/>
        </p:nvSpPr>
        <p:spPr bwMode="auto">
          <a:xfrm>
            <a:off x="2820590" y="5160094"/>
            <a:ext cx="2928007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fontAlgn="t" hangingPunct="1"/>
            <a:r>
              <a:rPr lang="ru-RU" altLang="ru-RU" sz="1600" b="1" dirty="0" smtClean="0">
                <a:solidFill>
                  <a:srgbClr val="002060"/>
                </a:solidFill>
                <a:latin typeface="Century Gothic" pitchFamily="34" charset="0"/>
              </a:rPr>
              <a:t>Безопасные качественные дороги</a:t>
            </a:r>
            <a:endParaRPr lang="ru-RU" altLang="ru-RU" sz="16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marL="171450" indent="-171450" algn="ctr" eaLnBrk="1" fontAlgn="t" hangingPunct="1">
              <a:buFontTx/>
              <a:buChar char="-"/>
            </a:pPr>
            <a:r>
              <a:rPr lang="ru-RU" altLang="ru-RU" sz="1000" b="1" dirty="0" smtClean="0">
                <a:solidFill>
                  <a:srgbClr val="002060"/>
                </a:solidFill>
                <a:latin typeface="Century Gothic" pitchFamily="34" charset="0"/>
              </a:rPr>
              <a:t>приобретение </a:t>
            </a:r>
            <a:r>
              <a:rPr lang="ru-RU" altLang="ru-RU" sz="1000" b="1" dirty="0" err="1" smtClean="0">
                <a:solidFill>
                  <a:srgbClr val="002060"/>
                </a:solidFill>
                <a:latin typeface="Century Gothic" pitchFamily="34" charset="0"/>
              </a:rPr>
              <a:t>техн.средств</a:t>
            </a:r>
            <a:r>
              <a:rPr lang="ru-RU" altLang="ru-RU" sz="1000" b="1" dirty="0" smtClean="0">
                <a:solidFill>
                  <a:srgbClr val="002060"/>
                </a:solidFill>
                <a:latin typeface="Century Gothic" pitchFamily="34" charset="0"/>
              </a:rPr>
              <a:t> обучения </a:t>
            </a:r>
          </a:p>
          <a:p>
            <a:pPr marL="171450" indent="-171450" algn="ctr" eaLnBrk="1" fontAlgn="t" hangingPunct="1">
              <a:buFontTx/>
              <a:buChar char="-"/>
            </a:pPr>
            <a:r>
              <a:rPr lang="ru-RU" altLang="ru-RU" sz="1000" b="1" dirty="0" smtClean="0">
                <a:solidFill>
                  <a:srgbClr val="002060"/>
                </a:solidFill>
                <a:latin typeface="Century Gothic" pitchFamily="34" charset="0"/>
              </a:rPr>
              <a:t>по профилактике детского дорожно-транспортного травматизма» </a:t>
            </a:r>
            <a:endParaRPr lang="ru-RU" altLang="ru-RU" sz="12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55" name="object 32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4985" y="5439677"/>
            <a:ext cx="818746" cy="54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4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8278</TotalTime>
  <Words>1752</Words>
  <Application>Microsoft Office PowerPoint</Application>
  <PresentationFormat>Экран (4:3)</PresentationFormat>
  <Paragraphs>487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Batang</vt:lpstr>
      <vt:lpstr>Calibri</vt:lpstr>
      <vt:lpstr>Century Gothic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СоколоваОН</dc:creator>
  <cp:lastModifiedBy>Н.К. Абакумкина</cp:lastModifiedBy>
  <cp:revision>841</cp:revision>
  <cp:lastPrinted>2023-12-13T08:21:37Z</cp:lastPrinted>
  <dcterms:created xsi:type="dcterms:W3CDTF">2021-09-15T10:45:55Z</dcterms:created>
  <dcterms:modified xsi:type="dcterms:W3CDTF">2023-12-19T14:35:52Z</dcterms:modified>
</cp:coreProperties>
</file>